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3" r:id="rId7"/>
    <p:sldId id="267" r:id="rId8"/>
    <p:sldId id="268" r:id="rId9"/>
    <p:sldId id="269" r:id="rId10"/>
    <p:sldId id="274" r:id="rId11"/>
    <p:sldId id="262" r:id="rId12"/>
    <p:sldId id="265" r:id="rId13"/>
    <p:sldId id="270" r:id="rId14"/>
    <p:sldId id="271" r:id="rId15"/>
    <p:sldId id="272" r:id="rId16"/>
    <p:sldId id="26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10" Type="http://schemas.openxmlformats.org/officeDocument/2006/relationships/image" Target="../media/image20.svg"/><Relationship Id="rId4" Type="http://schemas.openxmlformats.org/officeDocument/2006/relationships/image" Target="../media/image14.svg"/><Relationship Id="rId9"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75FFD3-4F0C-4E66-84F2-E8CDB6CF90D9}"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CA604437-8E44-4725-AC8D-73A2E8731E24}">
      <dgm:prSet/>
      <dgm:spPr/>
      <dgm:t>
        <a:bodyPr/>
        <a:lstStyle/>
        <a:p>
          <a:r>
            <a:rPr lang="en-US" dirty="0"/>
            <a:t>What gender Is more likely to have a higher spending score?</a:t>
          </a:r>
        </a:p>
      </dgm:t>
    </dgm:pt>
    <dgm:pt modelId="{126543A4-5155-47F5-8EA1-36A9B63EEA8D}" type="parTrans" cxnId="{87840753-7A17-4A2A-B7A5-1418C3B7656B}">
      <dgm:prSet/>
      <dgm:spPr/>
      <dgm:t>
        <a:bodyPr/>
        <a:lstStyle/>
        <a:p>
          <a:endParaRPr lang="en-US"/>
        </a:p>
      </dgm:t>
    </dgm:pt>
    <dgm:pt modelId="{AC90546E-870E-4B87-BB19-40AB5239E128}" type="sibTrans" cxnId="{87840753-7A17-4A2A-B7A5-1418C3B7656B}">
      <dgm:prSet/>
      <dgm:spPr/>
      <dgm:t>
        <a:bodyPr/>
        <a:lstStyle/>
        <a:p>
          <a:endParaRPr lang="en-US"/>
        </a:p>
      </dgm:t>
    </dgm:pt>
    <dgm:pt modelId="{781E0D34-EF8B-4278-80AB-67196E2EE377}">
      <dgm:prSet/>
      <dgm:spPr/>
      <dgm:t>
        <a:bodyPr/>
        <a:lstStyle/>
        <a:p>
          <a:r>
            <a:rPr lang="en-US"/>
            <a:t>What age bracket has the highest spending score?</a:t>
          </a:r>
        </a:p>
      </dgm:t>
    </dgm:pt>
    <dgm:pt modelId="{17E4E703-D43C-41BB-984E-B7E949F0BF18}" type="parTrans" cxnId="{D0E626E3-5E35-42F0-93DF-8CB87ABC0B99}">
      <dgm:prSet/>
      <dgm:spPr/>
      <dgm:t>
        <a:bodyPr/>
        <a:lstStyle/>
        <a:p>
          <a:endParaRPr lang="en-US"/>
        </a:p>
      </dgm:t>
    </dgm:pt>
    <dgm:pt modelId="{E8B65407-0792-43FE-8F81-FB842D316DAF}" type="sibTrans" cxnId="{D0E626E3-5E35-42F0-93DF-8CB87ABC0B99}">
      <dgm:prSet/>
      <dgm:spPr/>
      <dgm:t>
        <a:bodyPr/>
        <a:lstStyle/>
        <a:p>
          <a:endParaRPr lang="en-US"/>
        </a:p>
      </dgm:t>
    </dgm:pt>
    <dgm:pt modelId="{4D9F9E71-6ABA-4E9A-918D-E879DC422C0C}">
      <dgm:prSet/>
      <dgm:spPr/>
      <dgm:t>
        <a:bodyPr/>
        <a:lstStyle/>
        <a:p>
          <a:r>
            <a:rPr lang="en-US"/>
            <a:t>What income bracket has the highest spending score?</a:t>
          </a:r>
        </a:p>
      </dgm:t>
    </dgm:pt>
    <dgm:pt modelId="{DE56F93B-B114-4BB8-A4A0-B4390FF9DD18}" type="parTrans" cxnId="{24764038-1E2C-4EC6-AD71-CD2F16AE295F}">
      <dgm:prSet/>
      <dgm:spPr/>
      <dgm:t>
        <a:bodyPr/>
        <a:lstStyle/>
        <a:p>
          <a:endParaRPr lang="en-US"/>
        </a:p>
      </dgm:t>
    </dgm:pt>
    <dgm:pt modelId="{F509CD66-EA99-41E6-9AB1-39510A8EDAA4}" type="sibTrans" cxnId="{24764038-1E2C-4EC6-AD71-CD2F16AE295F}">
      <dgm:prSet/>
      <dgm:spPr/>
      <dgm:t>
        <a:bodyPr/>
        <a:lstStyle/>
        <a:p>
          <a:endParaRPr lang="en-US"/>
        </a:p>
      </dgm:t>
    </dgm:pt>
    <dgm:pt modelId="{9EE61C41-2551-432D-9101-7563485F3959}">
      <dgm:prSet/>
      <dgm:spPr/>
      <dgm:t>
        <a:bodyPr/>
        <a:lstStyle/>
        <a:p>
          <a:r>
            <a:rPr lang="en-US"/>
            <a:t>Which  attribute has the highest correlation with higher spending scores?</a:t>
          </a:r>
        </a:p>
      </dgm:t>
    </dgm:pt>
    <dgm:pt modelId="{C5E82689-9ABC-4BC6-AD5F-C530A3AE00A6}" type="parTrans" cxnId="{64644D5B-A125-49FA-83DE-59C5C0193A31}">
      <dgm:prSet/>
      <dgm:spPr/>
      <dgm:t>
        <a:bodyPr/>
        <a:lstStyle/>
        <a:p>
          <a:endParaRPr lang="en-US"/>
        </a:p>
      </dgm:t>
    </dgm:pt>
    <dgm:pt modelId="{6C7405C8-3E5C-44D1-B0C5-91764C86FF34}" type="sibTrans" cxnId="{64644D5B-A125-49FA-83DE-59C5C0193A31}">
      <dgm:prSet/>
      <dgm:spPr/>
      <dgm:t>
        <a:bodyPr/>
        <a:lstStyle/>
        <a:p>
          <a:endParaRPr lang="en-US"/>
        </a:p>
      </dgm:t>
    </dgm:pt>
    <dgm:pt modelId="{07BB6D47-2A58-4B5F-8BF0-7B192851F7C2}">
      <dgm:prSet/>
      <dgm:spPr/>
      <dgm:t>
        <a:bodyPr/>
        <a:lstStyle/>
        <a:p>
          <a:r>
            <a:rPr lang="en-US"/>
            <a:t>Which market segment should we focus our marketing on to get the highest spending scores? </a:t>
          </a:r>
        </a:p>
      </dgm:t>
    </dgm:pt>
    <dgm:pt modelId="{C0133EF9-C09D-428B-8A61-9A7D8DFFC375}" type="parTrans" cxnId="{A1514945-AC53-4EE6-8D69-9E4E2EFEA44C}">
      <dgm:prSet/>
      <dgm:spPr/>
      <dgm:t>
        <a:bodyPr/>
        <a:lstStyle/>
        <a:p>
          <a:endParaRPr lang="en-US"/>
        </a:p>
      </dgm:t>
    </dgm:pt>
    <dgm:pt modelId="{43B0952D-D21B-4663-A577-66055DE5863E}" type="sibTrans" cxnId="{A1514945-AC53-4EE6-8D69-9E4E2EFEA44C}">
      <dgm:prSet/>
      <dgm:spPr/>
      <dgm:t>
        <a:bodyPr/>
        <a:lstStyle/>
        <a:p>
          <a:endParaRPr lang="en-US"/>
        </a:p>
      </dgm:t>
    </dgm:pt>
    <dgm:pt modelId="{54C47A4B-1A7F-4F09-8864-2BF12DC3FFBD}" type="pres">
      <dgm:prSet presAssocID="{A875FFD3-4F0C-4E66-84F2-E8CDB6CF90D9}" presName="linear" presStyleCnt="0">
        <dgm:presLayoutVars>
          <dgm:animLvl val="lvl"/>
          <dgm:resizeHandles val="exact"/>
        </dgm:presLayoutVars>
      </dgm:prSet>
      <dgm:spPr/>
    </dgm:pt>
    <dgm:pt modelId="{6AFE92DF-1B40-4B47-A737-C6927974BDBA}" type="pres">
      <dgm:prSet presAssocID="{CA604437-8E44-4725-AC8D-73A2E8731E24}" presName="parentText" presStyleLbl="node1" presStyleIdx="0" presStyleCnt="5">
        <dgm:presLayoutVars>
          <dgm:chMax val="0"/>
          <dgm:bulletEnabled val="1"/>
        </dgm:presLayoutVars>
      </dgm:prSet>
      <dgm:spPr/>
    </dgm:pt>
    <dgm:pt modelId="{17F7D03C-71FA-4E77-9367-890C85042FCA}" type="pres">
      <dgm:prSet presAssocID="{AC90546E-870E-4B87-BB19-40AB5239E128}" presName="spacer" presStyleCnt="0"/>
      <dgm:spPr/>
    </dgm:pt>
    <dgm:pt modelId="{54B2EE15-FF00-4763-BB7F-ABA29894C907}" type="pres">
      <dgm:prSet presAssocID="{781E0D34-EF8B-4278-80AB-67196E2EE377}" presName="parentText" presStyleLbl="node1" presStyleIdx="1" presStyleCnt="5">
        <dgm:presLayoutVars>
          <dgm:chMax val="0"/>
          <dgm:bulletEnabled val="1"/>
        </dgm:presLayoutVars>
      </dgm:prSet>
      <dgm:spPr/>
    </dgm:pt>
    <dgm:pt modelId="{20D375B9-70FF-4E33-968A-E8416F617A3A}" type="pres">
      <dgm:prSet presAssocID="{E8B65407-0792-43FE-8F81-FB842D316DAF}" presName="spacer" presStyleCnt="0"/>
      <dgm:spPr/>
    </dgm:pt>
    <dgm:pt modelId="{6B58E708-09FD-4F1C-8AAA-71DE31483160}" type="pres">
      <dgm:prSet presAssocID="{4D9F9E71-6ABA-4E9A-918D-E879DC422C0C}" presName="parentText" presStyleLbl="node1" presStyleIdx="2" presStyleCnt="5">
        <dgm:presLayoutVars>
          <dgm:chMax val="0"/>
          <dgm:bulletEnabled val="1"/>
        </dgm:presLayoutVars>
      </dgm:prSet>
      <dgm:spPr/>
    </dgm:pt>
    <dgm:pt modelId="{9C1D8402-6ACE-46CA-831B-E64521D754A9}" type="pres">
      <dgm:prSet presAssocID="{F509CD66-EA99-41E6-9AB1-39510A8EDAA4}" presName="spacer" presStyleCnt="0"/>
      <dgm:spPr/>
    </dgm:pt>
    <dgm:pt modelId="{A5266B83-909A-4E2B-A499-9429BFD7C990}" type="pres">
      <dgm:prSet presAssocID="{9EE61C41-2551-432D-9101-7563485F3959}" presName="parentText" presStyleLbl="node1" presStyleIdx="3" presStyleCnt="5">
        <dgm:presLayoutVars>
          <dgm:chMax val="0"/>
          <dgm:bulletEnabled val="1"/>
        </dgm:presLayoutVars>
      </dgm:prSet>
      <dgm:spPr/>
    </dgm:pt>
    <dgm:pt modelId="{B2FEFE31-A5A1-433A-8512-09F6697D2E4A}" type="pres">
      <dgm:prSet presAssocID="{6C7405C8-3E5C-44D1-B0C5-91764C86FF34}" presName="spacer" presStyleCnt="0"/>
      <dgm:spPr/>
    </dgm:pt>
    <dgm:pt modelId="{F2713183-D41E-4A95-BB0C-220894DF3612}" type="pres">
      <dgm:prSet presAssocID="{07BB6D47-2A58-4B5F-8BF0-7B192851F7C2}" presName="parentText" presStyleLbl="node1" presStyleIdx="4" presStyleCnt="5">
        <dgm:presLayoutVars>
          <dgm:chMax val="0"/>
          <dgm:bulletEnabled val="1"/>
        </dgm:presLayoutVars>
      </dgm:prSet>
      <dgm:spPr/>
    </dgm:pt>
  </dgm:ptLst>
  <dgm:cxnLst>
    <dgm:cxn modelId="{E6CFAD0E-F02B-4840-8C31-E15D4A06BCCF}" type="presOf" srcId="{07BB6D47-2A58-4B5F-8BF0-7B192851F7C2}" destId="{F2713183-D41E-4A95-BB0C-220894DF3612}" srcOrd="0" destOrd="0" presId="urn:microsoft.com/office/officeart/2005/8/layout/vList2"/>
    <dgm:cxn modelId="{24764038-1E2C-4EC6-AD71-CD2F16AE295F}" srcId="{A875FFD3-4F0C-4E66-84F2-E8CDB6CF90D9}" destId="{4D9F9E71-6ABA-4E9A-918D-E879DC422C0C}" srcOrd="2" destOrd="0" parTransId="{DE56F93B-B114-4BB8-A4A0-B4390FF9DD18}" sibTransId="{F509CD66-EA99-41E6-9AB1-39510A8EDAA4}"/>
    <dgm:cxn modelId="{64644D5B-A125-49FA-83DE-59C5C0193A31}" srcId="{A875FFD3-4F0C-4E66-84F2-E8CDB6CF90D9}" destId="{9EE61C41-2551-432D-9101-7563485F3959}" srcOrd="3" destOrd="0" parTransId="{C5E82689-9ABC-4BC6-AD5F-C530A3AE00A6}" sibTransId="{6C7405C8-3E5C-44D1-B0C5-91764C86FF34}"/>
    <dgm:cxn modelId="{A1514945-AC53-4EE6-8D69-9E4E2EFEA44C}" srcId="{A875FFD3-4F0C-4E66-84F2-E8CDB6CF90D9}" destId="{07BB6D47-2A58-4B5F-8BF0-7B192851F7C2}" srcOrd="4" destOrd="0" parTransId="{C0133EF9-C09D-428B-8A61-9A7D8DFFC375}" sibTransId="{43B0952D-D21B-4663-A577-66055DE5863E}"/>
    <dgm:cxn modelId="{87840753-7A17-4A2A-B7A5-1418C3B7656B}" srcId="{A875FFD3-4F0C-4E66-84F2-E8CDB6CF90D9}" destId="{CA604437-8E44-4725-AC8D-73A2E8731E24}" srcOrd="0" destOrd="0" parTransId="{126543A4-5155-47F5-8EA1-36A9B63EEA8D}" sibTransId="{AC90546E-870E-4B87-BB19-40AB5239E128}"/>
    <dgm:cxn modelId="{3A97B5B5-DF25-4D0F-8025-87647BCB4F8D}" type="presOf" srcId="{4D9F9E71-6ABA-4E9A-918D-E879DC422C0C}" destId="{6B58E708-09FD-4F1C-8AAA-71DE31483160}" srcOrd="0" destOrd="0" presId="urn:microsoft.com/office/officeart/2005/8/layout/vList2"/>
    <dgm:cxn modelId="{0DFE82BC-814F-4C0C-96C2-8ACB1B1CF1F3}" type="presOf" srcId="{CA604437-8E44-4725-AC8D-73A2E8731E24}" destId="{6AFE92DF-1B40-4B47-A737-C6927974BDBA}" srcOrd="0" destOrd="0" presId="urn:microsoft.com/office/officeart/2005/8/layout/vList2"/>
    <dgm:cxn modelId="{FE9E3BD0-CAD2-4BB4-A6DC-C72E8B8286B9}" type="presOf" srcId="{9EE61C41-2551-432D-9101-7563485F3959}" destId="{A5266B83-909A-4E2B-A499-9429BFD7C990}" srcOrd="0" destOrd="0" presId="urn:microsoft.com/office/officeart/2005/8/layout/vList2"/>
    <dgm:cxn modelId="{D0E626E3-5E35-42F0-93DF-8CB87ABC0B99}" srcId="{A875FFD3-4F0C-4E66-84F2-E8CDB6CF90D9}" destId="{781E0D34-EF8B-4278-80AB-67196E2EE377}" srcOrd="1" destOrd="0" parTransId="{17E4E703-D43C-41BB-984E-B7E949F0BF18}" sibTransId="{E8B65407-0792-43FE-8F81-FB842D316DAF}"/>
    <dgm:cxn modelId="{F4D52DE4-315B-4A2A-8028-0CEC5C4D2997}" type="presOf" srcId="{781E0D34-EF8B-4278-80AB-67196E2EE377}" destId="{54B2EE15-FF00-4763-BB7F-ABA29894C907}" srcOrd="0" destOrd="0" presId="urn:microsoft.com/office/officeart/2005/8/layout/vList2"/>
    <dgm:cxn modelId="{52E87FE5-5039-4F00-87B1-38B70217ABC1}" type="presOf" srcId="{A875FFD3-4F0C-4E66-84F2-E8CDB6CF90D9}" destId="{54C47A4B-1A7F-4F09-8864-2BF12DC3FFBD}" srcOrd="0" destOrd="0" presId="urn:microsoft.com/office/officeart/2005/8/layout/vList2"/>
    <dgm:cxn modelId="{80E90D07-895A-44DD-B4A1-4FB05106690B}" type="presParOf" srcId="{54C47A4B-1A7F-4F09-8864-2BF12DC3FFBD}" destId="{6AFE92DF-1B40-4B47-A737-C6927974BDBA}" srcOrd="0" destOrd="0" presId="urn:microsoft.com/office/officeart/2005/8/layout/vList2"/>
    <dgm:cxn modelId="{E4E2E0C9-94DB-45B3-ACDC-716BAAAC1FDD}" type="presParOf" srcId="{54C47A4B-1A7F-4F09-8864-2BF12DC3FFBD}" destId="{17F7D03C-71FA-4E77-9367-890C85042FCA}" srcOrd="1" destOrd="0" presId="urn:microsoft.com/office/officeart/2005/8/layout/vList2"/>
    <dgm:cxn modelId="{87ADA11A-DDF9-4FE2-8A72-FF7427458B74}" type="presParOf" srcId="{54C47A4B-1A7F-4F09-8864-2BF12DC3FFBD}" destId="{54B2EE15-FF00-4763-BB7F-ABA29894C907}" srcOrd="2" destOrd="0" presId="urn:microsoft.com/office/officeart/2005/8/layout/vList2"/>
    <dgm:cxn modelId="{C0C08564-F7A5-4DFB-ADE0-80D54697697E}" type="presParOf" srcId="{54C47A4B-1A7F-4F09-8864-2BF12DC3FFBD}" destId="{20D375B9-70FF-4E33-968A-E8416F617A3A}" srcOrd="3" destOrd="0" presId="urn:microsoft.com/office/officeart/2005/8/layout/vList2"/>
    <dgm:cxn modelId="{839A1DC0-FCA9-4D56-8256-E1DAFF5A6138}" type="presParOf" srcId="{54C47A4B-1A7F-4F09-8864-2BF12DC3FFBD}" destId="{6B58E708-09FD-4F1C-8AAA-71DE31483160}" srcOrd="4" destOrd="0" presId="urn:microsoft.com/office/officeart/2005/8/layout/vList2"/>
    <dgm:cxn modelId="{9A20D36A-0AD9-4B63-A60E-13814D9CC052}" type="presParOf" srcId="{54C47A4B-1A7F-4F09-8864-2BF12DC3FFBD}" destId="{9C1D8402-6ACE-46CA-831B-E64521D754A9}" srcOrd="5" destOrd="0" presId="urn:microsoft.com/office/officeart/2005/8/layout/vList2"/>
    <dgm:cxn modelId="{DF0354A7-1E2E-4A8B-817A-787E592ECC91}" type="presParOf" srcId="{54C47A4B-1A7F-4F09-8864-2BF12DC3FFBD}" destId="{A5266B83-909A-4E2B-A499-9429BFD7C990}" srcOrd="6" destOrd="0" presId="urn:microsoft.com/office/officeart/2005/8/layout/vList2"/>
    <dgm:cxn modelId="{3C028886-5029-4C7D-93B6-3BCF2A722C82}" type="presParOf" srcId="{54C47A4B-1A7F-4F09-8864-2BF12DC3FFBD}" destId="{B2FEFE31-A5A1-433A-8512-09F6697D2E4A}" srcOrd="7" destOrd="0" presId="urn:microsoft.com/office/officeart/2005/8/layout/vList2"/>
    <dgm:cxn modelId="{1F9E27D4-DEAD-4FF2-B842-A85B514C1BB1}" type="presParOf" srcId="{54C47A4B-1A7F-4F09-8864-2BF12DC3FFBD}" destId="{F2713183-D41E-4A95-BB0C-220894DF3612}"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875FFD3-4F0C-4E66-84F2-E8CDB6CF90D9}" type="doc">
      <dgm:prSet loTypeId="urn:microsoft.com/office/officeart/2018/2/layout/IconVerticalSolidList" loCatId="icon" qsTypeId="urn:microsoft.com/office/officeart/2005/8/quickstyle/simple1" qsCatId="simple" csTypeId="urn:microsoft.com/office/officeart/2018/5/colors/Iconchunking_neutralbg_accent4_2" csCatId="accent4" phldr="1"/>
      <dgm:spPr/>
      <dgm:t>
        <a:bodyPr/>
        <a:lstStyle/>
        <a:p>
          <a:endParaRPr lang="en-US"/>
        </a:p>
      </dgm:t>
    </dgm:pt>
    <dgm:pt modelId="{CA604437-8E44-4725-AC8D-73A2E8731E24}">
      <dgm:prSet/>
      <dgm:spPr/>
      <dgm:t>
        <a:bodyPr/>
        <a:lstStyle/>
        <a:p>
          <a:r>
            <a:rPr lang="en-US"/>
            <a:t>Identifiability – The two youngest groups lean female and have the highest spending score</a:t>
          </a:r>
        </a:p>
      </dgm:t>
    </dgm:pt>
    <dgm:pt modelId="{126543A4-5155-47F5-8EA1-36A9B63EEA8D}" type="parTrans" cxnId="{87840753-7A17-4A2A-B7A5-1418C3B7656B}">
      <dgm:prSet/>
      <dgm:spPr/>
      <dgm:t>
        <a:bodyPr/>
        <a:lstStyle/>
        <a:p>
          <a:endParaRPr lang="en-US"/>
        </a:p>
      </dgm:t>
    </dgm:pt>
    <dgm:pt modelId="{AC90546E-870E-4B87-BB19-40AB5239E128}" type="sibTrans" cxnId="{87840753-7A17-4A2A-B7A5-1418C3B7656B}">
      <dgm:prSet/>
      <dgm:spPr/>
      <dgm:t>
        <a:bodyPr/>
        <a:lstStyle/>
        <a:p>
          <a:endParaRPr lang="en-US"/>
        </a:p>
      </dgm:t>
    </dgm:pt>
    <dgm:pt modelId="{781E0D34-EF8B-4278-80AB-67196E2EE377}">
      <dgm:prSet/>
      <dgm:spPr/>
      <dgm:t>
        <a:bodyPr/>
        <a:lstStyle/>
        <a:p>
          <a:r>
            <a:rPr lang="en-US" dirty="0"/>
            <a:t>Sustainability – 100% of the data represents current Mall customers.</a:t>
          </a:r>
        </a:p>
      </dgm:t>
    </dgm:pt>
    <dgm:pt modelId="{17E4E703-D43C-41BB-984E-B7E949F0BF18}" type="parTrans" cxnId="{D0E626E3-5E35-42F0-93DF-8CB87ABC0B99}">
      <dgm:prSet/>
      <dgm:spPr/>
      <dgm:t>
        <a:bodyPr/>
        <a:lstStyle/>
        <a:p>
          <a:endParaRPr lang="en-US"/>
        </a:p>
      </dgm:t>
    </dgm:pt>
    <dgm:pt modelId="{E8B65407-0792-43FE-8F81-FB842D316DAF}" type="sibTrans" cxnId="{D0E626E3-5E35-42F0-93DF-8CB87ABC0B99}">
      <dgm:prSet/>
      <dgm:spPr/>
      <dgm:t>
        <a:bodyPr/>
        <a:lstStyle/>
        <a:p>
          <a:endParaRPr lang="en-US"/>
        </a:p>
      </dgm:t>
    </dgm:pt>
    <dgm:pt modelId="{4D9F9E71-6ABA-4E9A-918D-E879DC422C0C}">
      <dgm:prSet/>
      <dgm:spPr/>
      <dgm:t>
        <a:bodyPr/>
        <a:lstStyle/>
        <a:p>
          <a:r>
            <a:rPr lang="en-US" dirty="0"/>
            <a:t>Accessibility – Can target customers through in store promotions, local adds and events</a:t>
          </a:r>
        </a:p>
      </dgm:t>
    </dgm:pt>
    <dgm:pt modelId="{DE56F93B-B114-4BB8-A4A0-B4390FF9DD18}" type="parTrans" cxnId="{24764038-1E2C-4EC6-AD71-CD2F16AE295F}">
      <dgm:prSet/>
      <dgm:spPr/>
      <dgm:t>
        <a:bodyPr/>
        <a:lstStyle/>
        <a:p>
          <a:endParaRPr lang="en-US"/>
        </a:p>
      </dgm:t>
    </dgm:pt>
    <dgm:pt modelId="{F509CD66-EA99-41E6-9AB1-39510A8EDAA4}" type="sibTrans" cxnId="{24764038-1E2C-4EC6-AD71-CD2F16AE295F}">
      <dgm:prSet/>
      <dgm:spPr/>
      <dgm:t>
        <a:bodyPr/>
        <a:lstStyle/>
        <a:p>
          <a:endParaRPr lang="en-US"/>
        </a:p>
      </dgm:t>
    </dgm:pt>
    <dgm:pt modelId="{9EE61C41-2551-432D-9101-7563485F3959}">
      <dgm:prSet/>
      <dgm:spPr/>
      <dgm:t>
        <a:bodyPr/>
        <a:lstStyle/>
        <a:p>
          <a:r>
            <a:rPr lang="en-US" dirty="0"/>
            <a:t>Actionability – Segments are consistent with the goals of the mall; Sell merchandise! </a:t>
          </a:r>
        </a:p>
      </dgm:t>
    </dgm:pt>
    <dgm:pt modelId="{C5E82689-9ABC-4BC6-AD5F-C530A3AE00A6}" type="parTrans" cxnId="{64644D5B-A125-49FA-83DE-59C5C0193A31}">
      <dgm:prSet/>
      <dgm:spPr/>
      <dgm:t>
        <a:bodyPr/>
        <a:lstStyle/>
        <a:p>
          <a:endParaRPr lang="en-US"/>
        </a:p>
      </dgm:t>
    </dgm:pt>
    <dgm:pt modelId="{6C7405C8-3E5C-44D1-B0C5-91764C86FF34}" type="sibTrans" cxnId="{64644D5B-A125-49FA-83DE-59C5C0193A31}">
      <dgm:prSet/>
      <dgm:spPr/>
      <dgm:t>
        <a:bodyPr/>
        <a:lstStyle/>
        <a:p>
          <a:endParaRPr lang="en-US"/>
        </a:p>
      </dgm:t>
    </dgm:pt>
    <dgm:pt modelId="{07BB6D47-2A58-4B5F-8BF0-7B192851F7C2}">
      <dgm:prSet/>
      <dgm:spPr/>
      <dgm:t>
        <a:bodyPr/>
        <a:lstStyle/>
        <a:p>
          <a:endParaRPr lang="en-US"/>
        </a:p>
      </dgm:t>
    </dgm:pt>
    <dgm:pt modelId="{C0133EF9-C09D-428B-8A61-9A7D8DFFC375}" type="parTrans" cxnId="{A1514945-AC53-4EE6-8D69-9E4E2EFEA44C}">
      <dgm:prSet/>
      <dgm:spPr/>
      <dgm:t>
        <a:bodyPr/>
        <a:lstStyle/>
        <a:p>
          <a:endParaRPr lang="en-US"/>
        </a:p>
      </dgm:t>
    </dgm:pt>
    <dgm:pt modelId="{43B0952D-D21B-4663-A577-66055DE5863E}" type="sibTrans" cxnId="{A1514945-AC53-4EE6-8D69-9E4E2EFEA44C}">
      <dgm:prSet/>
      <dgm:spPr/>
      <dgm:t>
        <a:bodyPr/>
        <a:lstStyle/>
        <a:p>
          <a:endParaRPr lang="en-US"/>
        </a:p>
      </dgm:t>
    </dgm:pt>
    <dgm:pt modelId="{9505E46A-3C95-4FEA-9923-779901853FC7}" type="pres">
      <dgm:prSet presAssocID="{A875FFD3-4F0C-4E66-84F2-E8CDB6CF90D9}" presName="root" presStyleCnt="0">
        <dgm:presLayoutVars>
          <dgm:dir/>
          <dgm:resizeHandles val="exact"/>
        </dgm:presLayoutVars>
      </dgm:prSet>
      <dgm:spPr/>
    </dgm:pt>
    <dgm:pt modelId="{AC54D321-E35D-430A-AAAB-239A947A443A}" type="pres">
      <dgm:prSet presAssocID="{CA604437-8E44-4725-AC8D-73A2E8731E24}" presName="compNode" presStyleCnt="0"/>
      <dgm:spPr/>
    </dgm:pt>
    <dgm:pt modelId="{1D1796C3-790D-49A1-B77C-6F65F8A74195}" type="pres">
      <dgm:prSet presAssocID="{CA604437-8E44-4725-AC8D-73A2E8731E24}" presName="bgRect" presStyleLbl="bgShp" presStyleIdx="0" presStyleCnt="5"/>
      <dgm:spPr/>
    </dgm:pt>
    <dgm:pt modelId="{61CE94CD-EB83-43D4-9908-C9AA0C19607E}" type="pres">
      <dgm:prSet presAssocID="{CA604437-8E44-4725-AC8D-73A2E8731E24}" presName="iconRect" presStyleLbl="node1" presStyleIdx="0" presStyleCnt="5"/>
      <dgm:spPr>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oup Success"/>
        </a:ext>
      </dgm:extLst>
    </dgm:pt>
    <dgm:pt modelId="{6AFDB510-296B-46D0-882B-A8763D091CA2}" type="pres">
      <dgm:prSet presAssocID="{CA604437-8E44-4725-AC8D-73A2E8731E24}" presName="spaceRect" presStyleCnt="0"/>
      <dgm:spPr/>
    </dgm:pt>
    <dgm:pt modelId="{D58D6FD4-A306-4133-8184-52791278C30E}" type="pres">
      <dgm:prSet presAssocID="{CA604437-8E44-4725-AC8D-73A2E8731E24}" presName="parTx" presStyleLbl="revTx" presStyleIdx="0" presStyleCnt="5">
        <dgm:presLayoutVars>
          <dgm:chMax val="0"/>
          <dgm:chPref val="0"/>
        </dgm:presLayoutVars>
      </dgm:prSet>
      <dgm:spPr/>
    </dgm:pt>
    <dgm:pt modelId="{1EEC1B81-AF28-49D3-9D80-7BCE90B29322}" type="pres">
      <dgm:prSet presAssocID="{AC90546E-870E-4B87-BB19-40AB5239E128}" presName="sibTrans" presStyleCnt="0"/>
      <dgm:spPr/>
    </dgm:pt>
    <dgm:pt modelId="{3EB921CB-5E11-42A1-B41E-BDB394279825}" type="pres">
      <dgm:prSet presAssocID="{781E0D34-EF8B-4278-80AB-67196E2EE377}" presName="compNode" presStyleCnt="0"/>
      <dgm:spPr/>
    </dgm:pt>
    <dgm:pt modelId="{CA06AE0B-B6B0-493D-8A68-48D4F8159547}" type="pres">
      <dgm:prSet presAssocID="{781E0D34-EF8B-4278-80AB-67196E2EE377}" presName="bgRect" presStyleLbl="bgShp" presStyleIdx="1" presStyleCnt="5"/>
      <dgm:spPr/>
    </dgm:pt>
    <dgm:pt modelId="{CC889245-69AE-4265-949D-5E5D0D7EF7AE}" type="pres">
      <dgm:prSet presAssocID="{781E0D34-EF8B-4278-80AB-67196E2EE377}"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Sunset scene"/>
        </a:ext>
      </dgm:extLst>
    </dgm:pt>
    <dgm:pt modelId="{7F38DE11-1F15-4A62-B984-2C82387C3795}" type="pres">
      <dgm:prSet presAssocID="{781E0D34-EF8B-4278-80AB-67196E2EE377}" presName="spaceRect" presStyleCnt="0"/>
      <dgm:spPr/>
    </dgm:pt>
    <dgm:pt modelId="{BE2D5E98-4962-4E77-902F-292DA0D386F6}" type="pres">
      <dgm:prSet presAssocID="{781E0D34-EF8B-4278-80AB-67196E2EE377}" presName="parTx" presStyleLbl="revTx" presStyleIdx="1" presStyleCnt="5">
        <dgm:presLayoutVars>
          <dgm:chMax val="0"/>
          <dgm:chPref val="0"/>
        </dgm:presLayoutVars>
      </dgm:prSet>
      <dgm:spPr/>
    </dgm:pt>
    <dgm:pt modelId="{20F6CA26-1243-4909-8968-FAE0EF0B95E1}" type="pres">
      <dgm:prSet presAssocID="{E8B65407-0792-43FE-8F81-FB842D316DAF}" presName="sibTrans" presStyleCnt="0"/>
      <dgm:spPr/>
    </dgm:pt>
    <dgm:pt modelId="{84C46D9E-F6B5-4D68-86BF-DA938F57F645}" type="pres">
      <dgm:prSet presAssocID="{4D9F9E71-6ABA-4E9A-918D-E879DC422C0C}" presName="compNode" presStyleCnt="0"/>
      <dgm:spPr/>
    </dgm:pt>
    <dgm:pt modelId="{C0DB6E86-3C62-4A5D-809A-1A33C0039C21}" type="pres">
      <dgm:prSet presAssocID="{4D9F9E71-6ABA-4E9A-918D-E879DC422C0C}" presName="bgRect" presStyleLbl="bgShp" presStyleIdx="2" presStyleCnt="5"/>
      <dgm:spPr/>
    </dgm:pt>
    <dgm:pt modelId="{FDAA1A0B-4B7A-4C75-AD3B-0A35356E468E}" type="pres">
      <dgm:prSet presAssocID="{4D9F9E71-6ABA-4E9A-918D-E879DC422C0C}"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Users"/>
        </a:ext>
      </dgm:extLst>
    </dgm:pt>
    <dgm:pt modelId="{62D7F6F1-AB6D-418B-9D6C-12F389D2EB67}" type="pres">
      <dgm:prSet presAssocID="{4D9F9E71-6ABA-4E9A-918D-E879DC422C0C}" presName="spaceRect" presStyleCnt="0"/>
      <dgm:spPr/>
    </dgm:pt>
    <dgm:pt modelId="{6A9BC3D8-5BB6-43C6-9820-369AF9932AB9}" type="pres">
      <dgm:prSet presAssocID="{4D9F9E71-6ABA-4E9A-918D-E879DC422C0C}" presName="parTx" presStyleLbl="revTx" presStyleIdx="2" presStyleCnt="5">
        <dgm:presLayoutVars>
          <dgm:chMax val="0"/>
          <dgm:chPref val="0"/>
        </dgm:presLayoutVars>
      </dgm:prSet>
      <dgm:spPr/>
    </dgm:pt>
    <dgm:pt modelId="{FD7E6AFA-5D0D-48F3-87AC-89E492BD44DD}" type="pres">
      <dgm:prSet presAssocID="{F509CD66-EA99-41E6-9AB1-39510A8EDAA4}" presName="sibTrans" presStyleCnt="0"/>
      <dgm:spPr/>
    </dgm:pt>
    <dgm:pt modelId="{D1FE5391-3FAD-4284-A963-653E907891D6}" type="pres">
      <dgm:prSet presAssocID="{9EE61C41-2551-432D-9101-7563485F3959}" presName="compNode" presStyleCnt="0"/>
      <dgm:spPr/>
    </dgm:pt>
    <dgm:pt modelId="{F9DAEBCB-291A-40E8-856D-867FED405DA0}" type="pres">
      <dgm:prSet presAssocID="{9EE61C41-2551-432D-9101-7563485F3959}" presName="bgRect" presStyleLbl="bgShp" presStyleIdx="3" presStyleCnt="5"/>
      <dgm:spPr/>
    </dgm:pt>
    <dgm:pt modelId="{2AB1873D-5884-4394-B221-C3806CC657C7}" type="pres">
      <dgm:prSet presAssocID="{9EE61C41-2551-432D-9101-7563485F3959}"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Graph with Upward Trend"/>
        </a:ext>
      </dgm:extLst>
    </dgm:pt>
    <dgm:pt modelId="{0BB6342B-C3EF-48DE-8997-1CAC1903ECB8}" type="pres">
      <dgm:prSet presAssocID="{9EE61C41-2551-432D-9101-7563485F3959}" presName="spaceRect" presStyleCnt="0"/>
      <dgm:spPr/>
    </dgm:pt>
    <dgm:pt modelId="{AA098CD3-45F3-4DEC-B475-8DDF09FEDF6D}" type="pres">
      <dgm:prSet presAssocID="{9EE61C41-2551-432D-9101-7563485F3959}" presName="parTx" presStyleLbl="revTx" presStyleIdx="3" presStyleCnt="5">
        <dgm:presLayoutVars>
          <dgm:chMax val="0"/>
          <dgm:chPref val="0"/>
        </dgm:presLayoutVars>
      </dgm:prSet>
      <dgm:spPr/>
    </dgm:pt>
    <dgm:pt modelId="{790B7DF6-F63B-485F-916E-49CA267FDAFB}" type="pres">
      <dgm:prSet presAssocID="{6C7405C8-3E5C-44D1-B0C5-91764C86FF34}" presName="sibTrans" presStyleCnt="0"/>
      <dgm:spPr/>
    </dgm:pt>
    <dgm:pt modelId="{0729C2FA-DFE3-43D1-882D-C3AA2B5B07DC}" type="pres">
      <dgm:prSet presAssocID="{07BB6D47-2A58-4B5F-8BF0-7B192851F7C2}" presName="compNode" presStyleCnt="0"/>
      <dgm:spPr/>
    </dgm:pt>
    <dgm:pt modelId="{2B31F7E4-88EC-4B0C-9209-45AA8A890C3B}" type="pres">
      <dgm:prSet presAssocID="{07BB6D47-2A58-4B5F-8BF0-7B192851F7C2}" presName="bgRect" presStyleLbl="bgShp" presStyleIdx="4" presStyleCnt="5" custFlipVert="1" custScaleY="6312"/>
      <dgm:spPr/>
    </dgm:pt>
    <dgm:pt modelId="{5C207BDF-9665-4D71-AEAD-D3F5261AA016}" type="pres">
      <dgm:prSet presAssocID="{07BB6D47-2A58-4B5F-8BF0-7B192851F7C2}" presName="iconRect" presStyleLbl="node1" presStyleIdx="4" presStyleCnt="5" custLinFactX="505097" custLinFactNeighborX="600000" custLinFactNeighborY="-359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Business Growth"/>
        </a:ext>
      </dgm:extLst>
    </dgm:pt>
    <dgm:pt modelId="{DEE26B66-9C4F-4F04-AF74-4E901743264D}" type="pres">
      <dgm:prSet presAssocID="{07BB6D47-2A58-4B5F-8BF0-7B192851F7C2}" presName="spaceRect" presStyleCnt="0"/>
      <dgm:spPr/>
    </dgm:pt>
    <dgm:pt modelId="{42431165-1FFE-4384-980F-72CB30399D70}" type="pres">
      <dgm:prSet presAssocID="{07BB6D47-2A58-4B5F-8BF0-7B192851F7C2}" presName="parTx" presStyleLbl="revTx" presStyleIdx="4" presStyleCnt="5">
        <dgm:presLayoutVars>
          <dgm:chMax val="0"/>
          <dgm:chPref val="0"/>
        </dgm:presLayoutVars>
      </dgm:prSet>
      <dgm:spPr/>
    </dgm:pt>
  </dgm:ptLst>
  <dgm:cxnLst>
    <dgm:cxn modelId="{910D820A-9531-43ED-9FF0-2471835EC57D}" type="presOf" srcId="{781E0D34-EF8B-4278-80AB-67196E2EE377}" destId="{BE2D5E98-4962-4E77-902F-292DA0D386F6}" srcOrd="0" destOrd="0" presId="urn:microsoft.com/office/officeart/2018/2/layout/IconVerticalSolidList"/>
    <dgm:cxn modelId="{24764038-1E2C-4EC6-AD71-CD2F16AE295F}" srcId="{A875FFD3-4F0C-4E66-84F2-E8CDB6CF90D9}" destId="{4D9F9E71-6ABA-4E9A-918D-E879DC422C0C}" srcOrd="2" destOrd="0" parTransId="{DE56F93B-B114-4BB8-A4A0-B4390FF9DD18}" sibTransId="{F509CD66-EA99-41E6-9AB1-39510A8EDAA4}"/>
    <dgm:cxn modelId="{64644D5B-A125-49FA-83DE-59C5C0193A31}" srcId="{A875FFD3-4F0C-4E66-84F2-E8CDB6CF90D9}" destId="{9EE61C41-2551-432D-9101-7563485F3959}" srcOrd="3" destOrd="0" parTransId="{C5E82689-9ABC-4BC6-AD5F-C530A3AE00A6}" sibTransId="{6C7405C8-3E5C-44D1-B0C5-91764C86FF34}"/>
    <dgm:cxn modelId="{A1514945-AC53-4EE6-8D69-9E4E2EFEA44C}" srcId="{A875FFD3-4F0C-4E66-84F2-E8CDB6CF90D9}" destId="{07BB6D47-2A58-4B5F-8BF0-7B192851F7C2}" srcOrd="4" destOrd="0" parTransId="{C0133EF9-C09D-428B-8A61-9A7D8DFFC375}" sibTransId="{43B0952D-D21B-4663-A577-66055DE5863E}"/>
    <dgm:cxn modelId="{2B65FF4B-DD75-45A2-BD6B-BC84045C158E}" type="presOf" srcId="{4D9F9E71-6ABA-4E9A-918D-E879DC422C0C}" destId="{6A9BC3D8-5BB6-43C6-9820-369AF9932AB9}" srcOrd="0" destOrd="0" presId="urn:microsoft.com/office/officeart/2018/2/layout/IconVerticalSolidList"/>
    <dgm:cxn modelId="{87840753-7A17-4A2A-B7A5-1418C3B7656B}" srcId="{A875FFD3-4F0C-4E66-84F2-E8CDB6CF90D9}" destId="{CA604437-8E44-4725-AC8D-73A2E8731E24}" srcOrd="0" destOrd="0" parTransId="{126543A4-5155-47F5-8EA1-36A9B63EEA8D}" sibTransId="{AC90546E-870E-4B87-BB19-40AB5239E128}"/>
    <dgm:cxn modelId="{1A451A8A-A9EB-43D9-9C6A-8C999A1AA9A1}" type="presOf" srcId="{9EE61C41-2551-432D-9101-7563485F3959}" destId="{AA098CD3-45F3-4DEC-B475-8DDF09FEDF6D}" srcOrd="0" destOrd="0" presId="urn:microsoft.com/office/officeart/2018/2/layout/IconVerticalSolidList"/>
    <dgm:cxn modelId="{B82DC4BD-7F84-418A-BF54-8440BBB15294}" type="presOf" srcId="{07BB6D47-2A58-4B5F-8BF0-7B192851F7C2}" destId="{42431165-1FFE-4384-980F-72CB30399D70}" srcOrd="0" destOrd="0" presId="urn:microsoft.com/office/officeart/2018/2/layout/IconVerticalSolidList"/>
    <dgm:cxn modelId="{DCB227C4-4EC1-4E07-A632-2113707556ED}" type="presOf" srcId="{A875FFD3-4F0C-4E66-84F2-E8CDB6CF90D9}" destId="{9505E46A-3C95-4FEA-9923-779901853FC7}" srcOrd="0" destOrd="0" presId="urn:microsoft.com/office/officeart/2018/2/layout/IconVerticalSolidList"/>
    <dgm:cxn modelId="{0B1202DD-6822-43FE-A8C3-381973503EE7}" type="presOf" srcId="{CA604437-8E44-4725-AC8D-73A2E8731E24}" destId="{D58D6FD4-A306-4133-8184-52791278C30E}" srcOrd="0" destOrd="0" presId="urn:microsoft.com/office/officeart/2018/2/layout/IconVerticalSolidList"/>
    <dgm:cxn modelId="{D0E626E3-5E35-42F0-93DF-8CB87ABC0B99}" srcId="{A875FFD3-4F0C-4E66-84F2-E8CDB6CF90D9}" destId="{781E0D34-EF8B-4278-80AB-67196E2EE377}" srcOrd="1" destOrd="0" parTransId="{17E4E703-D43C-41BB-984E-B7E949F0BF18}" sibTransId="{E8B65407-0792-43FE-8F81-FB842D316DAF}"/>
    <dgm:cxn modelId="{FDF3D612-09CD-46C2-9D0A-2102D3C75D95}" type="presParOf" srcId="{9505E46A-3C95-4FEA-9923-779901853FC7}" destId="{AC54D321-E35D-430A-AAAB-239A947A443A}" srcOrd="0" destOrd="0" presId="urn:microsoft.com/office/officeart/2018/2/layout/IconVerticalSolidList"/>
    <dgm:cxn modelId="{CDDBE37F-9660-4E7E-B309-5C25CDDF5F91}" type="presParOf" srcId="{AC54D321-E35D-430A-AAAB-239A947A443A}" destId="{1D1796C3-790D-49A1-B77C-6F65F8A74195}" srcOrd="0" destOrd="0" presId="urn:microsoft.com/office/officeart/2018/2/layout/IconVerticalSolidList"/>
    <dgm:cxn modelId="{C4F5A161-2C65-4BDB-B31E-E9672C3C4A7B}" type="presParOf" srcId="{AC54D321-E35D-430A-AAAB-239A947A443A}" destId="{61CE94CD-EB83-43D4-9908-C9AA0C19607E}" srcOrd="1" destOrd="0" presId="urn:microsoft.com/office/officeart/2018/2/layout/IconVerticalSolidList"/>
    <dgm:cxn modelId="{1AD78DD9-A51E-49DC-AEF9-A23D6F9CE5F1}" type="presParOf" srcId="{AC54D321-E35D-430A-AAAB-239A947A443A}" destId="{6AFDB510-296B-46D0-882B-A8763D091CA2}" srcOrd="2" destOrd="0" presId="urn:microsoft.com/office/officeart/2018/2/layout/IconVerticalSolidList"/>
    <dgm:cxn modelId="{9DCCDCB8-CFC1-42DF-91B3-5DADB5AC1D7A}" type="presParOf" srcId="{AC54D321-E35D-430A-AAAB-239A947A443A}" destId="{D58D6FD4-A306-4133-8184-52791278C30E}" srcOrd="3" destOrd="0" presId="urn:microsoft.com/office/officeart/2018/2/layout/IconVerticalSolidList"/>
    <dgm:cxn modelId="{A7790ECE-8E44-480A-8499-A6A64EC7ABB1}" type="presParOf" srcId="{9505E46A-3C95-4FEA-9923-779901853FC7}" destId="{1EEC1B81-AF28-49D3-9D80-7BCE90B29322}" srcOrd="1" destOrd="0" presId="urn:microsoft.com/office/officeart/2018/2/layout/IconVerticalSolidList"/>
    <dgm:cxn modelId="{862668D3-CC39-4134-8CAC-7FAEB2BA818C}" type="presParOf" srcId="{9505E46A-3C95-4FEA-9923-779901853FC7}" destId="{3EB921CB-5E11-42A1-B41E-BDB394279825}" srcOrd="2" destOrd="0" presId="urn:microsoft.com/office/officeart/2018/2/layout/IconVerticalSolidList"/>
    <dgm:cxn modelId="{88320417-BA57-4943-8E18-AFAFAF81473F}" type="presParOf" srcId="{3EB921CB-5E11-42A1-B41E-BDB394279825}" destId="{CA06AE0B-B6B0-493D-8A68-48D4F8159547}" srcOrd="0" destOrd="0" presId="urn:microsoft.com/office/officeart/2018/2/layout/IconVerticalSolidList"/>
    <dgm:cxn modelId="{7E372051-56BF-41B2-8E92-AD86FB18FE97}" type="presParOf" srcId="{3EB921CB-5E11-42A1-B41E-BDB394279825}" destId="{CC889245-69AE-4265-949D-5E5D0D7EF7AE}" srcOrd="1" destOrd="0" presId="urn:microsoft.com/office/officeart/2018/2/layout/IconVerticalSolidList"/>
    <dgm:cxn modelId="{25ED9712-AF01-4D00-8ACE-26D5385DEED0}" type="presParOf" srcId="{3EB921CB-5E11-42A1-B41E-BDB394279825}" destId="{7F38DE11-1F15-4A62-B984-2C82387C3795}" srcOrd="2" destOrd="0" presId="urn:microsoft.com/office/officeart/2018/2/layout/IconVerticalSolidList"/>
    <dgm:cxn modelId="{B7E648E5-1219-45E2-9904-11DD996CABEC}" type="presParOf" srcId="{3EB921CB-5E11-42A1-B41E-BDB394279825}" destId="{BE2D5E98-4962-4E77-902F-292DA0D386F6}" srcOrd="3" destOrd="0" presId="urn:microsoft.com/office/officeart/2018/2/layout/IconVerticalSolidList"/>
    <dgm:cxn modelId="{DC4A13A2-AC43-439B-889F-37FDA9E19E3B}" type="presParOf" srcId="{9505E46A-3C95-4FEA-9923-779901853FC7}" destId="{20F6CA26-1243-4909-8968-FAE0EF0B95E1}" srcOrd="3" destOrd="0" presId="urn:microsoft.com/office/officeart/2018/2/layout/IconVerticalSolidList"/>
    <dgm:cxn modelId="{413CE096-006C-4B9D-BE86-664B3CA6574A}" type="presParOf" srcId="{9505E46A-3C95-4FEA-9923-779901853FC7}" destId="{84C46D9E-F6B5-4D68-86BF-DA938F57F645}" srcOrd="4" destOrd="0" presId="urn:microsoft.com/office/officeart/2018/2/layout/IconVerticalSolidList"/>
    <dgm:cxn modelId="{2DEF738B-EBA8-4B93-A8E1-EA09362324B0}" type="presParOf" srcId="{84C46D9E-F6B5-4D68-86BF-DA938F57F645}" destId="{C0DB6E86-3C62-4A5D-809A-1A33C0039C21}" srcOrd="0" destOrd="0" presId="urn:microsoft.com/office/officeart/2018/2/layout/IconVerticalSolidList"/>
    <dgm:cxn modelId="{65742019-5272-4C6A-BC33-5C08E14D2273}" type="presParOf" srcId="{84C46D9E-F6B5-4D68-86BF-DA938F57F645}" destId="{FDAA1A0B-4B7A-4C75-AD3B-0A35356E468E}" srcOrd="1" destOrd="0" presId="urn:microsoft.com/office/officeart/2018/2/layout/IconVerticalSolidList"/>
    <dgm:cxn modelId="{E15E7D07-6C23-4720-8910-408A9FBE82A0}" type="presParOf" srcId="{84C46D9E-F6B5-4D68-86BF-DA938F57F645}" destId="{62D7F6F1-AB6D-418B-9D6C-12F389D2EB67}" srcOrd="2" destOrd="0" presId="urn:microsoft.com/office/officeart/2018/2/layout/IconVerticalSolidList"/>
    <dgm:cxn modelId="{8A135490-39D4-47EF-8A83-04007101A72D}" type="presParOf" srcId="{84C46D9E-F6B5-4D68-86BF-DA938F57F645}" destId="{6A9BC3D8-5BB6-43C6-9820-369AF9932AB9}" srcOrd="3" destOrd="0" presId="urn:microsoft.com/office/officeart/2018/2/layout/IconVerticalSolidList"/>
    <dgm:cxn modelId="{0679F0DE-8525-4334-B44D-41AC30995491}" type="presParOf" srcId="{9505E46A-3C95-4FEA-9923-779901853FC7}" destId="{FD7E6AFA-5D0D-48F3-87AC-89E492BD44DD}" srcOrd="5" destOrd="0" presId="urn:microsoft.com/office/officeart/2018/2/layout/IconVerticalSolidList"/>
    <dgm:cxn modelId="{B732804B-23A7-4159-9319-4616BB798EF1}" type="presParOf" srcId="{9505E46A-3C95-4FEA-9923-779901853FC7}" destId="{D1FE5391-3FAD-4284-A963-653E907891D6}" srcOrd="6" destOrd="0" presId="urn:microsoft.com/office/officeart/2018/2/layout/IconVerticalSolidList"/>
    <dgm:cxn modelId="{67D227A6-04C0-479A-B132-D86129D97E5E}" type="presParOf" srcId="{D1FE5391-3FAD-4284-A963-653E907891D6}" destId="{F9DAEBCB-291A-40E8-856D-867FED405DA0}" srcOrd="0" destOrd="0" presId="urn:microsoft.com/office/officeart/2018/2/layout/IconVerticalSolidList"/>
    <dgm:cxn modelId="{C7F425E9-48C0-4740-8345-E10A06AC65FA}" type="presParOf" srcId="{D1FE5391-3FAD-4284-A963-653E907891D6}" destId="{2AB1873D-5884-4394-B221-C3806CC657C7}" srcOrd="1" destOrd="0" presId="urn:microsoft.com/office/officeart/2018/2/layout/IconVerticalSolidList"/>
    <dgm:cxn modelId="{9B94E6FA-BAED-417F-8453-D00214834FC2}" type="presParOf" srcId="{D1FE5391-3FAD-4284-A963-653E907891D6}" destId="{0BB6342B-C3EF-48DE-8997-1CAC1903ECB8}" srcOrd="2" destOrd="0" presId="urn:microsoft.com/office/officeart/2018/2/layout/IconVerticalSolidList"/>
    <dgm:cxn modelId="{183E10D9-D53E-4D09-9526-1B17A7FF44D0}" type="presParOf" srcId="{D1FE5391-3FAD-4284-A963-653E907891D6}" destId="{AA098CD3-45F3-4DEC-B475-8DDF09FEDF6D}" srcOrd="3" destOrd="0" presId="urn:microsoft.com/office/officeart/2018/2/layout/IconVerticalSolidList"/>
    <dgm:cxn modelId="{6CAB10D9-F4D5-47F8-8AE0-B8F9F5E4DBCE}" type="presParOf" srcId="{9505E46A-3C95-4FEA-9923-779901853FC7}" destId="{790B7DF6-F63B-485F-916E-49CA267FDAFB}" srcOrd="7" destOrd="0" presId="urn:microsoft.com/office/officeart/2018/2/layout/IconVerticalSolidList"/>
    <dgm:cxn modelId="{2AE53CE3-FEA6-435C-9F2B-647BCE2CA199}" type="presParOf" srcId="{9505E46A-3C95-4FEA-9923-779901853FC7}" destId="{0729C2FA-DFE3-43D1-882D-C3AA2B5B07DC}" srcOrd="8" destOrd="0" presId="urn:microsoft.com/office/officeart/2018/2/layout/IconVerticalSolidList"/>
    <dgm:cxn modelId="{9E763C59-56EF-4E42-A0C6-8020B4E3B5F0}" type="presParOf" srcId="{0729C2FA-DFE3-43D1-882D-C3AA2B5B07DC}" destId="{2B31F7E4-88EC-4B0C-9209-45AA8A890C3B}" srcOrd="0" destOrd="0" presId="urn:microsoft.com/office/officeart/2018/2/layout/IconVerticalSolidList"/>
    <dgm:cxn modelId="{AAB9AE99-500C-4B0C-956D-AB53E6783E48}" type="presParOf" srcId="{0729C2FA-DFE3-43D1-882D-C3AA2B5B07DC}" destId="{5C207BDF-9665-4D71-AEAD-D3F5261AA016}" srcOrd="1" destOrd="0" presId="urn:microsoft.com/office/officeart/2018/2/layout/IconVerticalSolidList"/>
    <dgm:cxn modelId="{010476A6-E558-42AB-BD7A-4A56FDA979F3}" type="presParOf" srcId="{0729C2FA-DFE3-43D1-882D-C3AA2B5B07DC}" destId="{DEE26B66-9C4F-4F04-AF74-4E901743264D}" srcOrd="2" destOrd="0" presId="urn:microsoft.com/office/officeart/2018/2/layout/IconVerticalSolidList"/>
    <dgm:cxn modelId="{193BAA2F-4907-4CB4-A3AF-6DC22CE2E658}" type="presParOf" srcId="{0729C2FA-DFE3-43D1-882D-C3AA2B5B07DC}" destId="{42431165-1FFE-4384-980F-72CB30399D7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FE92DF-1B40-4B47-A737-C6927974BDBA}">
      <dsp:nvSpPr>
        <dsp:cNvPr id="0" name=""/>
        <dsp:cNvSpPr/>
      </dsp:nvSpPr>
      <dsp:spPr>
        <a:xfrm>
          <a:off x="0" y="417673"/>
          <a:ext cx="6513603" cy="95471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What gender Is more likely to have a higher spending score?</a:t>
          </a:r>
        </a:p>
      </dsp:txBody>
      <dsp:txXfrm>
        <a:off x="46606" y="464279"/>
        <a:ext cx="6420391" cy="861507"/>
      </dsp:txXfrm>
    </dsp:sp>
    <dsp:sp modelId="{54B2EE15-FF00-4763-BB7F-ABA29894C907}">
      <dsp:nvSpPr>
        <dsp:cNvPr id="0" name=""/>
        <dsp:cNvSpPr/>
      </dsp:nvSpPr>
      <dsp:spPr>
        <a:xfrm>
          <a:off x="0" y="1441513"/>
          <a:ext cx="6513603" cy="95471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What age bracket has the highest spending score?</a:t>
          </a:r>
        </a:p>
      </dsp:txBody>
      <dsp:txXfrm>
        <a:off x="46606" y="1488119"/>
        <a:ext cx="6420391" cy="861507"/>
      </dsp:txXfrm>
    </dsp:sp>
    <dsp:sp modelId="{6B58E708-09FD-4F1C-8AAA-71DE31483160}">
      <dsp:nvSpPr>
        <dsp:cNvPr id="0" name=""/>
        <dsp:cNvSpPr/>
      </dsp:nvSpPr>
      <dsp:spPr>
        <a:xfrm>
          <a:off x="0" y="2465353"/>
          <a:ext cx="6513603" cy="954719"/>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What income bracket has the highest spending score?</a:t>
          </a:r>
        </a:p>
      </dsp:txBody>
      <dsp:txXfrm>
        <a:off x="46606" y="2511959"/>
        <a:ext cx="6420391" cy="861507"/>
      </dsp:txXfrm>
    </dsp:sp>
    <dsp:sp modelId="{A5266B83-909A-4E2B-A499-9429BFD7C990}">
      <dsp:nvSpPr>
        <dsp:cNvPr id="0" name=""/>
        <dsp:cNvSpPr/>
      </dsp:nvSpPr>
      <dsp:spPr>
        <a:xfrm>
          <a:off x="0" y="3489193"/>
          <a:ext cx="6513603" cy="95471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Which  attribute has the highest correlation with higher spending scores?</a:t>
          </a:r>
        </a:p>
      </dsp:txBody>
      <dsp:txXfrm>
        <a:off x="46606" y="3535799"/>
        <a:ext cx="6420391" cy="861507"/>
      </dsp:txXfrm>
    </dsp:sp>
    <dsp:sp modelId="{F2713183-D41E-4A95-BB0C-220894DF3612}">
      <dsp:nvSpPr>
        <dsp:cNvPr id="0" name=""/>
        <dsp:cNvSpPr/>
      </dsp:nvSpPr>
      <dsp:spPr>
        <a:xfrm>
          <a:off x="0" y="4513033"/>
          <a:ext cx="6513603" cy="954719"/>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Which market segment should we focus our marketing on to get the highest spending scores? </a:t>
          </a:r>
        </a:p>
      </dsp:txBody>
      <dsp:txXfrm>
        <a:off x="46606" y="4559639"/>
        <a:ext cx="6420391" cy="8615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1796C3-790D-49A1-B77C-6F65F8A74195}">
      <dsp:nvSpPr>
        <dsp:cNvPr id="0" name=""/>
        <dsp:cNvSpPr/>
      </dsp:nvSpPr>
      <dsp:spPr>
        <a:xfrm>
          <a:off x="0" y="3400"/>
          <a:ext cx="10515600" cy="72429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1CE94CD-EB83-43D4-9908-C9AA0C19607E}">
      <dsp:nvSpPr>
        <dsp:cNvPr id="0" name=""/>
        <dsp:cNvSpPr/>
      </dsp:nvSpPr>
      <dsp:spPr>
        <a:xfrm>
          <a:off x="219097" y="166365"/>
          <a:ext cx="398359" cy="398359"/>
        </a:xfrm>
        <a:prstGeom prst="ellipse">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58D6FD4-A306-4133-8184-52791278C30E}">
      <dsp:nvSpPr>
        <dsp:cNvPr id="0" name=""/>
        <dsp:cNvSpPr/>
      </dsp:nvSpPr>
      <dsp:spPr>
        <a:xfrm>
          <a:off x="836555" y="3400"/>
          <a:ext cx="9679044" cy="7242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54" tIns="76654" rIns="76654" bIns="76654" numCol="1" spcCol="1270" anchor="ctr" anchorCtr="0">
          <a:noAutofit/>
        </a:bodyPr>
        <a:lstStyle/>
        <a:p>
          <a:pPr marL="0" lvl="0" indent="0" algn="l" defTabSz="844550">
            <a:lnSpc>
              <a:spcPct val="90000"/>
            </a:lnSpc>
            <a:spcBef>
              <a:spcPct val="0"/>
            </a:spcBef>
            <a:spcAft>
              <a:spcPct val="35000"/>
            </a:spcAft>
            <a:buNone/>
          </a:pPr>
          <a:r>
            <a:rPr lang="en-US" sz="1900" kern="1200"/>
            <a:t>Identifiability – The two youngest groups lean female and have the highest spending score</a:t>
          </a:r>
        </a:p>
      </dsp:txBody>
      <dsp:txXfrm>
        <a:off x="836555" y="3400"/>
        <a:ext cx="9679044" cy="724290"/>
      </dsp:txXfrm>
    </dsp:sp>
    <dsp:sp modelId="{CA06AE0B-B6B0-493D-8A68-48D4F8159547}">
      <dsp:nvSpPr>
        <dsp:cNvPr id="0" name=""/>
        <dsp:cNvSpPr/>
      </dsp:nvSpPr>
      <dsp:spPr>
        <a:xfrm>
          <a:off x="0" y="908763"/>
          <a:ext cx="10515600" cy="72429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C889245-69AE-4265-949D-5E5D0D7EF7AE}">
      <dsp:nvSpPr>
        <dsp:cNvPr id="0" name=""/>
        <dsp:cNvSpPr/>
      </dsp:nvSpPr>
      <dsp:spPr>
        <a:xfrm>
          <a:off x="219097" y="1071728"/>
          <a:ext cx="398359" cy="39835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E2D5E98-4962-4E77-902F-292DA0D386F6}">
      <dsp:nvSpPr>
        <dsp:cNvPr id="0" name=""/>
        <dsp:cNvSpPr/>
      </dsp:nvSpPr>
      <dsp:spPr>
        <a:xfrm>
          <a:off x="836555" y="908763"/>
          <a:ext cx="9679044" cy="7242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54" tIns="76654" rIns="76654" bIns="76654" numCol="1" spcCol="1270" anchor="ctr" anchorCtr="0">
          <a:noAutofit/>
        </a:bodyPr>
        <a:lstStyle/>
        <a:p>
          <a:pPr marL="0" lvl="0" indent="0" algn="l" defTabSz="844550">
            <a:lnSpc>
              <a:spcPct val="90000"/>
            </a:lnSpc>
            <a:spcBef>
              <a:spcPct val="0"/>
            </a:spcBef>
            <a:spcAft>
              <a:spcPct val="35000"/>
            </a:spcAft>
            <a:buNone/>
          </a:pPr>
          <a:r>
            <a:rPr lang="en-US" sz="1900" kern="1200" dirty="0"/>
            <a:t>Sustainability – 100% of the data represents current Mall customers.</a:t>
          </a:r>
        </a:p>
      </dsp:txBody>
      <dsp:txXfrm>
        <a:off x="836555" y="908763"/>
        <a:ext cx="9679044" cy="724290"/>
      </dsp:txXfrm>
    </dsp:sp>
    <dsp:sp modelId="{C0DB6E86-3C62-4A5D-809A-1A33C0039C21}">
      <dsp:nvSpPr>
        <dsp:cNvPr id="0" name=""/>
        <dsp:cNvSpPr/>
      </dsp:nvSpPr>
      <dsp:spPr>
        <a:xfrm>
          <a:off x="0" y="1814126"/>
          <a:ext cx="10515600" cy="72429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DAA1A0B-4B7A-4C75-AD3B-0A35356E468E}">
      <dsp:nvSpPr>
        <dsp:cNvPr id="0" name=""/>
        <dsp:cNvSpPr/>
      </dsp:nvSpPr>
      <dsp:spPr>
        <a:xfrm>
          <a:off x="219097" y="1977092"/>
          <a:ext cx="398359" cy="39835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A9BC3D8-5BB6-43C6-9820-369AF9932AB9}">
      <dsp:nvSpPr>
        <dsp:cNvPr id="0" name=""/>
        <dsp:cNvSpPr/>
      </dsp:nvSpPr>
      <dsp:spPr>
        <a:xfrm>
          <a:off x="836555" y="1814126"/>
          <a:ext cx="9679044" cy="7242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54" tIns="76654" rIns="76654" bIns="76654" numCol="1" spcCol="1270" anchor="ctr" anchorCtr="0">
          <a:noAutofit/>
        </a:bodyPr>
        <a:lstStyle/>
        <a:p>
          <a:pPr marL="0" lvl="0" indent="0" algn="l" defTabSz="844550">
            <a:lnSpc>
              <a:spcPct val="90000"/>
            </a:lnSpc>
            <a:spcBef>
              <a:spcPct val="0"/>
            </a:spcBef>
            <a:spcAft>
              <a:spcPct val="35000"/>
            </a:spcAft>
            <a:buNone/>
          </a:pPr>
          <a:r>
            <a:rPr lang="en-US" sz="1900" kern="1200" dirty="0"/>
            <a:t>Accessibility – Can target customers through in store promotions, local adds and events</a:t>
          </a:r>
        </a:p>
      </dsp:txBody>
      <dsp:txXfrm>
        <a:off x="836555" y="1814126"/>
        <a:ext cx="9679044" cy="724290"/>
      </dsp:txXfrm>
    </dsp:sp>
    <dsp:sp modelId="{F9DAEBCB-291A-40E8-856D-867FED405DA0}">
      <dsp:nvSpPr>
        <dsp:cNvPr id="0" name=""/>
        <dsp:cNvSpPr/>
      </dsp:nvSpPr>
      <dsp:spPr>
        <a:xfrm>
          <a:off x="0" y="2719489"/>
          <a:ext cx="10515600" cy="72429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B1873D-5884-4394-B221-C3806CC657C7}">
      <dsp:nvSpPr>
        <dsp:cNvPr id="0" name=""/>
        <dsp:cNvSpPr/>
      </dsp:nvSpPr>
      <dsp:spPr>
        <a:xfrm>
          <a:off x="219097" y="2882455"/>
          <a:ext cx="398359" cy="39835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A098CD3-45F3-4DEC-B475-8DDF09FEDF6D}">
      <dsp:nvSpPr>
        <dsp:cNvPr id="0" name=""/>
        <dsp:cNvSpPr/>
      </dsp:nvSpPr>
      <dsp:spPr>
        <a:xfrm>
          <a:off x="836555" y="2719489"/>
          <a:ext cx="9679044" cy="7242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54" tIns="76654" rIns="76654" bIns="76654" numCol="1" spcCol="1270" anchor="ctr" anchorCtr="0">
          <a:noAutofit/>
        </a:bodyPr>
        <a:lstStyle/>
        <a:p>
          <a:pPr marL="0" lvl="0" indent="0" algn="l" defTabSz="844550">
            <a:lnSpc>
              <a:spcPct val="90000"/>
            </a:lnSpc>
            <a:spcBef>
              <a:spcPct val="0"/>
            </a:spcBef>
            <a:spcAft>
              <a:spcPct val="35000"/>
            </a:spcAft>
            <a:buNone/>
          </a:pPr>
          <a:r>
            <a:rPr lang="en-US" sz="1900" kern="1200" dirty="0"/>
            <a:t>Actionability – Segments are consistent with the goals of the mall; Sell merchandise! </a:t>
          </a:r>
        </a:p>
      </dsp:txBody>
      <dsp:txXfrm>
        <a:off x="836555" y="2719489"/>
        <a:ext cx="9679044" cy="724290"/>
      </dsp:txXfrm>
    </dsp:sp>
    <dsp:sp modelId="{2B31F7E4-88EC-4B0C-9209-45AA8A890C3B}">
      <dsp:nvSpPr>
        <dsp:cNvPr id="0" name=""/>
        <dsp:cNvSpPr/>
      </dsp:nvSpPr>
      <dsp:spPr>
        <a:xfrm flipV="1">
          <a:off x="0" y="3964139"/>
          <a:ext cx="10515600" cy="4571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207BDF-9665-4D71-AEAD-D3F5261AA016}">
      <dsp:nvSpPr>
        <dsp:cNvPr id="0" name=""/>
        <dsp:cNvSpPr/>
      </dsp:nvSpPr>
      <dsp:spPr>
        <a:xfrm>
          <a:off x="4621359" y="3773493"/>
          <a:ext cx="398359" cy="39835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2431165-1FFE-4384-980F-72CB30399D70}">
      <dsp:nvSpPr>
        <dsp:cNvPr id="0" name=""/>
        <dsp:cNvSpPr/>
      </dsp:nvSpPr>
      <dsp:spPr>
        <a:xfrm>
          <a:off x="836555" y="3624853"/>
          <a:ext cx="9679044" cy="7242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54" tIns="76654" rIns="76654" bIns="76654" numCol="1" spcCol="1270" anchor="ctr" anchorCtr="0">
          <a:noAutofit/>
        </a:bodyPr>
        <a:lstStyle/>
        <a:p>
          <a:pPr marL="0" lvl="0" indent="0" algn="l" defTabSz="844550">
            <a:lnSpc>
              <a:spcPct val="90000"/>
            </a:lnSpc>
            <a:spcBef>
              <a:spcPct val="0"/>
            </a:spcBef>
            <a:spcAft>
              <a:spcPct val="35000"/>
            </a:spcAft>
            <a:buNone/>
          </a:pPr>
          <a:endParaRPr lang="en-US" sz="1900" kern="1200"/>
        </a:p>
      </dsp:txBody>
      <dsp:txXfrm>
        <a:off x="836555" y="3624853"/>
        <a:ext cx="9679044" cy="72429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7.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8B29F-A7E9-4AB5-B7B0-FFC37B9D4E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57053E-AF05-4217-BCAC-AA974CB990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68A80A6-6B8C-4870-80F8-A7682ABE4502}"/>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5" name="Footer Placeholder 4">
            <a:extLst>
              <a:ext uri="{FF2B5EF4-FFF2-40B4-BE49-F238E27FC236}">
                <a16:creationId xmlns:a16="http://schemas.microsoft.com/office/drawing/2014/main" id="{35E8881E-1124-460E-8A0E-10D82032F4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FB952F-DC5A-4E9C-A326-86BC7FB43799}"/>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3239047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6AD57-DD96-4106-8104-21E19D6F8F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A22F87-2036-4FD1-A4C7-8F0321BB48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EA6EA3-4259-4B4A-BD1E-0BA7BEB922F8}"/>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5" name="Footer Placeholder 4">
            <a:extLst>
              <a:ext uri="{FF2B5EF4-FFF2-40B4-BE49-F238E27FC236}">
                <a16:creationId xmlns:a16="http://schemas.microsoft.com/office/drawing/2014/main" id="{3BF08CE1-B19E-4E8B-B541-1497890EFF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2463C6-B13D-4494-A696-865A4CF9B36F}"/>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3740027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A90781-EE07-4C9D-B867-E824430FF5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227A4B-1F30-479A-A837-08E72AE9E2C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8F3F0A-A9E0-4284-B3C7-6D93562153B4}"/>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5" name="Footer Placeholder 4">
            <a:extLst>
              <a:ext uri="{FF2B5EF4-FFF2-40B4-BE49-F238E27FC236}">
                <a16:creationId xmlns:a16="http://schemas.microsoft.com/office/drawing/2014/main" id="{413F8C1F-90B4-46B7-A2D6-B82E1BFCC4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37EBAC-466A-4FFF-AD05-4A23E5DC8102}"/>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2021459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51D39-89D1-4C09-B528-AB90D35335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76B4BF-CF69-4E64-B256-40097C9CF1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69FA4B-FED2-4BE3-874F-FA210ED62F4F}"/>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5" name="Footer Placeholder 4">
            <a:extLst>
              <a:ext uri="{FF2B5EF4-FFF2-40B4-BE49-F238E27FC236}">
                <a16:creationId xmlns:a16="http://schemas.microsoft.com/office/drawing/2014/main" id="{B0CF1F5B-A277-47DE-8052-CCB6DC4D65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F52E7-2E5D-44DC-A4A6-EAAB1855D346}"/>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1915686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73022-0484-4CA5-8393-48153A5BB4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44B7C0B-4F4F-4F3A-9F31-A930CD46E5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850D98-129E-40E9-83D9-9F88FE0B6DF2}"/>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5" name="Footer Placeholder 4">
            <a:extLst>
              <a:ext uri="{FF2B5EF4-FFF2-40B4-BE49-F238E27FC236}">
                <a16:creationId xmlns:a16="http://schemas.microsoft.com/office/drawing/2014/main" id="{20592938-6838-400E-BC7D-607C7DDDE2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B94DEE-C7A8-4FF7-A478-EBE810412C45}"/>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1882134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08D4C-1102-47DB-824F-D136C667C5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679F9B-B8EE-4470-8D09-05F426A15C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78483D9-5A73-45FB-9BE2-BACAD102A2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633EBE-BF55-44DA-AA0F-DB55DAAAFCE9}"/>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6" name="Footer Placeholder 5">
            <a:extLst>
              <a:ext uri="{FF2B5EF4-FFF2-40B4-BE49-F238E27FC236}">
                <a16:creationId xmlns:a16="http://schemas.microsoft.com/office/drawing/2014/main" id="{7AEC144D-2255-4F45-8899-0FA15DFB7D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4DDA6C-6C6D-483F-A55B-AA6C4571C7F7}"/>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1422619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6880B-D70F-4ADF-BDE1-290C72608CB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FD924F-BA75-4E04-9DAE-E4E11E401C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0BD62A-306A-4A1A-A183-5B22536974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50B522-215E-42AC-96EA-E252CCE67C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45BDE5-031A-4BE5-BA1F-670A7879FC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7092C51-AD8D-4DAB-9E81-CE6BF26C2CF9}"/>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8" name="Footer Placeholder 7">
            <a:extLst>
              <a:ext uri="{FF2B5EF4-FFF2-40B4-BE49-F238E27FC236}">
                <a16:creationId xmlns:a16="http://schemas.microsoft.com/office/drawing/2014/main" id="{D649D9A7-C557-429F-8973-2F5660DC28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C38CEF-C740-42C8-9AFE-9F68263292B5}"/>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35527684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22820-23CE-477F-87EA-B4530284D36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B208BBA-7976-41A2-B4C8-1EF66091DAFA}"/>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4" name="Footer Placeholder 3">
            <a:extLst>
              <a:ext uri="{FF2B5EF4-FFF2-40B4-BE49-F238E27FC236}">
                <a16:creationId xmlns:a16="http://schemas.microsoft.com/office/drawing/2014/main" id="{2A350031-DFAC-4258-8FB0-A4687DF9E1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C86E8E-CB77-4E47-88CC-6051525BF73D}"/>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1224651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2FE8912-5E21-4903-B239-EDC40BAEA549}"/>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3" name="Footer Placeholder 2">
            <a:extLst>
              <a:ext uri="{FF2B5EF4-FFF2-40B4-BE49-F238E27FC236}">
                <a16:creationId xmlns:a16="http://schemas.microsoft.com/office/drawing/2014/main" id="{98B45FA7-9DBF-4F3A-97A9-5741765DAE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A401237-510B-49AB-A7BB-0F3178D8EC11}"/>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3044857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878E5-FF75-4E23-A1A4-4063A69573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AC96E91-9D1D-4797-90F6-EF478979CC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231EC9-7CF5-494D-9B8E-3062ABB881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682C0B-642D-4A10-8C68-7BE12936ACAB}"/>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6" name="Footer Placeholder 5">
            <a:extLst>
              <a:ext uri="{FF2B5EF4-FFF2-40B4-BE49-F238E27FC236}">
                <a16:creationId xmlns:a16="http://schemas.microsoft.com/office/drawing/2014/main" id="{2E73BED6-E851-4FBB-98FA-CB6DAE4981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B5FCEF-543D-4D3E-871E-864D1C876573}"/>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4153767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51CB2-CE3A-4BE6-836B-2FDD3339A1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F08B07-95E1-4876-9AD8-8A542C0D43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72F9E4-A04E-4EF7-BC87-AB452E5224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90ABB2-485E-4CD8-AF3D-7DC2CC2CCF14}"/>
              </a:ext>
            </a:extLst>
          </p:cNvPr>
          <p:cNvSpPr>
            <a:spLocks noGrp="1"/>
          </p:cNvSpPr>
          <p:nvPr>
            <p:ph type="dt" sz="half" idx="10"/>
          </p:nvPr>
        </p:nvSpPr>
        <p:spPr/>
        <p:txBody>
          <a:bodyPr/>
          <a:lstStyle/>
          <a:p>
            <a:fld id="{9B750064-CED2-4E0D-ABD0-24F020A6BB56}" type="datetimeFigureOut">
              <a:rPr lang="en-US" smtClean="0"/>
              <a:t>3/12/2020</a:t>
            </a:fld>
            <a:endParaRPr lang="en-US"/>
          </a:p>
        </p:txBody>
      </p:sp>
      <p:sp>
        <p:nvSpPr>
          <p:cNvPr id="6" name="Footer Placeholder 5">
            <a:extLst>
              <a:ext uri="{FF2B5EF4-FFF2-40B4-BE49-F238E27FC236}">
                <a16:creationId xmlns:a16="http://schemas.microsoft.com/office/drawing/2014/main" id="{AC093EF4-FC35-430D-A965-55BE53D428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684138-1D18-43C3-B277-C71ABC26FFF3}"/>
              </a:ext>
            </a:extLst>
          </p:cNvPr>
          <p:cNvSpPr>
            <a:spLocks noGrp="1"/>
          </p:cNvSpPr>
          <p:nvPr>
            <p:ph type="sldNum" sz="quarter" idx="12"/>
          </p:nvPr>
        </p:nvSpPr>
        <p:spPr/>
        <p:txBody>
          <a:bodyPr/>
          <a:lstStyle/>
          <a:p>
            <a:fld id="{14C73E6A-F4BF-4C9B-8A2A-04E9FF6494C0}" type="slidenum">
              <a:rPr lang="en-US" smtClean="0"/>
              <a:t>‹#›</a:t>
            </a:fld>
            <a:endParaRPr lang="en-US"/>
          </a:p>
        </p:txBody>
      </p:sp>
    </p:spTree>
    <p:extLst>
      <p:ext uri="{BB962C8B-B14F-4D97-AF65-F5344CB8AC3E}">
        <p14:creationId xmlns:p14="http://schemas.microsoft.com/office/powerpoint/2010/main" val="2542187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4C33513-3347-487E-AAFF-BCA40BA167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1EEF4B-D5EE-4593-8D96-D86014F7AF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D860B6-D274-4596-ABBF-E0283B6A71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750064-CED2-4E0D-ABD0-24F020A6BB56}" type="datetimeFigureOut">
              <a:rPr lang="en-US" smtClean="0"/>
              <a:t>3/12/2020</a:t>
            </a:fld>
            <a:endParaRPr lang="en-US"/>
          </a:p>
        </p:txBody>
      </p:sp>
      <p:sp>
        <p:nvSpPr>
          <p:cNvPr id="5" name="Footer Placeholder 4">
            <a:extLst>
              <a:ext uri="{FF2B5EF4-FFF2-40B4-BE49-F238E27FC236}">
                <a16:creationId xmlns:a16="http://schemas.microsoft.com/office/drawing/2014/main" id="{C5315C5B-6869-4FA8-8202-62A7E63C68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4D972C1-01D3-42F3-97F4-05B0B6D2E4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C73E6A-F4BF-4C9B-8A2A-04E9FF6494C0}" type="slidenum">
              <a:rPr lang="en-US" smtClean="0"/>
              <a:t>‹#›</a:t>
            </a:fld>
            <a:endParaRPr lang="en-US"/>
          </a:p>
        </p:txBody>
      </p:sp>
    </p:spTree>
    <p:extLst>
      <p:ext uri="{BB962C8B-B14F-4D97-AF65-F5344CB8AC3E}">
        <p14:creationId xmlns:p14="http://schemas.microsoft.com/office/powerpoint/2010/main" val="35645630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emf"/><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7BFA2-F2D4-4B14-81A3-256615FEBFA7}"/>
              </a:ext>
            </a:extLst>
          </p:cNvPr>
          <p:cNvSpPr>
            <a:spLocks noGrp="1"/>
          </p:cNvSpPr>
          <p:nvPr>
            <p:ph type="ctrTitle"/>
          </p:nvPr>
        </p:nvSpPr>
        <p:spPr>
          <a:xfrm>
            <a:off x="1524000" y="1122363"/>
            <a:ext cx="9144000" cy="909029"/>
          </a:xfrm>
        </p:spPr>
        <p:txBody>
          <a:bodyPr>
            <a:normAutofit fontScale="90000"/>
          </a:bodyPr>
          <a:lstStyle/>
          <a:p>
            <a:r>
              <a:rPr lang="en-US" dirty="0"/>
              <a:t>Mall </a:t>
            </a:r>
            <a:br>
              <a:rPr lang="en-US" dirty="0"/>
            </a:br>
            <a:r>
              <a:rPr lang="en-US" sz="2700" dirty="0"/>
              <a:t>Team E: Abraham Freeman, Jonathan Ortiz</a:t>
            </a:r>
            <a:br>
              <a:rPr lang="en-US" dirty="0"/>
            </a:br>
            <a:endParaRPr lang="en-US" dirty="0"/>
          </a:p>
        </p:txBody>
      </p:sp>
      <p:pic>
        <p:nvPicPr>
          <p:cNvPr id="1026" name="Picture 2" descr="Image result for Malls">
            <a:extLst>
              <a:ext uri="{FF2B5EF4-FFF2-40B4-BE49-F238E27FC236}">
                <a16:creationId xmlns:a16="http://schemas.microsoft.com/office/drawing/2014/main" id="{A79FC250-80D4-4B34-838A-D595FF28FF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60503"/>
            <a:ext cx="12192000" cy="63712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3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97081-892C-4F4D-9143-B4423ACCBA7B}"/>
              </a:ext>
            </a:extLst>
          </p:cNvPr>
          <p:cNvSpPr>
            <a:spLocks noGrp="1"/>
          </p:cNvSpPr>
          <p:nvPr>
            <p:ph type="title"/>
          </p:nvPr>
        </p:nvSpPr>
        <p:spPr>
          <a:xfrm>
            <a:off x="838200" y="365125"/>
            <a:ext cx="10515600" cy="1325563"/>
          </a:xfrm>
        </p:spPr>
        <p:txBody>
          <a:bodyPr vert="horz" lIns="91440" tIns="45720" rIns="91440" bIns="45720" rtlCol="0">
            <a:normAutofit/>
          </a:bodyPr>
          <a:lstStyle/>
          <a:p>
            <a:pPr algn="ctr"/>
            <a:r>
              <a:rPr lang="en-US" kern="1200" dirty="0">
                <a:latin typeface="+mj-lt"/>
                <a:ea typeface="+mj-ea"/>
                <a:cs typeface="+mj-cs"/>
              </a:rPr>
              <a:t>K-Means Effectiveness</a:t>
            </a:r>
          </a:p>
        </p:txBody>
      </p:sp>
      <p:graphicFrame>
        <p:nvGraphicFramePr>
          <p:cNvPr id="17" name="TextBox 6">
            <a:extLst>
              <a:ext uri="{FF2B5EF4-FFF2-40B4-BE49-F238E27FC236}">
                <a16:creationId xmlns:a16="http://schemas.microsoft.com/office/drawing/2014/main" id="{326A198C-9247-4A12-B584-81D4F47292CB}"/>
              </a:ext>
            </a:extLst>
          </p:cNvPr>
          <p:cNvGraphicFramePr/>
          <p:nvPr>
            <p:extLst>
              <p:ext uri="{D42A27DB-BD31-4B8C-83A1-F6EECF244321}">
                <p14:modId xmlns:p14="http://schemas.microsoft.com/office/powerpoint/2010/main" val="3610072174"/>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a:extLst>
              <a:ext uri="{FF2B5EF4-FFF2-40B4-BE49-F238E27FC236}">
                <a16:creationId xmlns:a16="http://schemas.microsoft.com/office/drawing/2014/main" id="{8A79318C-BFF6-4B05-8136-33F1831AC0BE}"/>
              </a:ext>
            </a:extLst>
          </p:cNvPr>
          <p:cNvSpPr/>
          <p:nvPr/>
        </p:nvSpPr>
        <p:spPr>
          <a:xfrm>
            <a:off x="838200" y="5530204"/>
            <a:ext cx="10515600" cy="52016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0905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11A6C77-6109-4F77-975B-C375615A5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CB343D17-9934-455E-B326-2F39206BA4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13" name="Freeform 44">
              <a:extLst>
                <a:ext uri="{FF2B5EF4-FFF2-40B4-BE49-F238E27FC236}">
                  <a16:creationId xmlns:a16="http://schemas.microsoft.com/office/drawing/2014/main" id="{A8AA2B63-BFCD-40D0-B2D0-CB714D70E2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5">
              <a:extLst>
                <a:ext uri="{FF2B5EF4-FFF2-40B4-BE49-F238E27FC236}">
                  <a16:creationId xmlns:a16="http://schemas.microsoft.com/office/drawing/2014/main" id="{80834EBB-06EA-4C69-AF7A-D5A4E69D8A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46">
              <a:extLst>
                <a:ext uri="{FF2B5EF4-FFF2-40B4-BE49-F238E27FC236}">
                  <a16:creationId xmlns:a16="http://schemas.microsoft.com/office/drawing/2014/main" id="{2D314EC1-63E0-43B5-9CD5-F25593B2CA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7">
              <a:extLst>
                <a:ext uri="{FF2B5EF4-FFF2-40B4-BE49-F238E27FC236}">
                  <a16:creationId xmlns:a16="http://schemas.microsoft.com/office/drawing/2014/main" id="{9577EB7D-16A7-4E05-9105-431E729665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16">
              <a:extLst>
                <a:ext uri="{FF2B5EF4-FFF2-40B4-BE49-F238E27FC236}">
                  <a16:creationId xmlns:a16="http://schemas.microsoft.com/office/drawing/2014/main" id="{EC1741C3-592F-47B5-93A0-66FC0BB97E4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9DBA7E45-9C89-43FF-8772-0B44BA9286CD}"/>
              </a:ext>
            </a:extLst>
          </p:cNvPr>
          <p:cNvSpPr>
            <a:spLocks noGrp="1"/>
          </p:cNvSpPr>
          <p:nvPr>
            <p:ph type="title"/>
          </p:nvPr>
        </p:nvSpPr>
        <p:spPr>
          <a:xfrm>
            <a:off x="1047280" y="759805"/>
            <a:ext cx="10306520" cy="1325563"/>
          </a:xfrm>
        </p:spPr>
        <p:txBody>
          <a:bodyPr>
            <a:normAutofit/>
          </a:bodyPr>
          <a:lstStyle/>
          <a:p>
            <a:r>
              <a:rPr lang="en-US" sz="4000" dirty="0">
                <a:solidFill>
                  <a:srgbClr val="FFFFFF"/>
                </a:solidFill>
              </a:rPr>
              <a:t>Linear Regression</a:t>
            </a:r>
          </a:p>
        </p:txBody>
      </p:sp>
      <p:sp>
        <p:nvSpPr>
          <p:cNvPr id="3" name="Content Placeholder 2">
            <a:extLst>
              <a:ext uri="{FF2B5EF4-FFF2-40B4-BE49-F238E27FC236}">
                <a16:creationId xmlns:a16="http://schemas.microsoft.com/office/drawing/2014/main" id="{5D98FE32-1B3D-4A57-AA93-BBA3A89CFE4A}"/>
              </a:ext>
            </a:extLst>
          </p:cNvPr>
          <p:cNvSpPr>
            <a:spLocks noGrp="1"/>
          </p:cNvSpPr>
          <p:nvPr>
            <p:ph idx="1"/>
          </p:nvPr>
        </p:nvSpPr>
        <p:spPr>
          <a:xfrm>
            <a:off x="5295569" y="2494450"/>
            <a:ext cx="5471529" cy="3563159"/>
          </a:xfrm>
        </p:spPr>
        <p:txBody>
          <a:bodyPr>
            <a:normAutofit lnSpcReduction="10000"/>
          </a:bodyPr>
          <a:lstStyle/>
          <a:p>
            <a:r>
              <a:rPr lang="en-US" sz="2200" dirty="0"/>
              <a:t>Age is the only statistically significant variable</a:t>
            </a:r>
          </a:p>
          <a:p>
            <a:r>
              <a:rPr lang="en-US" sz="2200" dirty="0"/>
              <a:t>Our R-squared is .097%</a:t>
            </a:r>
          </a:p>
          <a:p>
            <a:r>
              <a:rPr lang="en-US" sz="2200" dirty="0"/>
              <a:t>Mean Absolute error is 20.37 (very </a:t>
            </a:r>
            <a:r>
              <a:rPr lang="en-US" sz="2200"/>
              <a:t>right skewed)</a:t>
            </a:r>
            <a:endParaRPr lang="en-US" sz="2200" dirty="0"/>
          </a:p>
          <a:p>
            <a:r>
              <a:rPr lang="en-US" sz="2200" dirty="0"/>
              <a:t>Reasoning:</a:t>
            </a:r>
          </a:p>
          <a:p>
            <a:pPr lvl="1"/>
            <a:r>
              <a:rPr lang="en-US" sz="2200" dirty="0"/>
              <a:t>Older people generally make more money</a:t>
            </a:r>
          </a:p>
          <a:p>
            <a:pPr lvl="1"/>
            <a:r>
              <a:rPr lang="en-US" sz="2200" dirty="0"/>
              <a:t>Older people tend to be more fiscally responsible.</a:t>
            </a:r>
          </a:p>
          <a:p>
            <a:endParaRPr lang="en-US" sz="2200" dirty="0"/>
          </a:p>
        </p:txBody>
      </p:sp>
      <p:pic>
        <p:nvPicPr>
          <p:cNvPr id="4" name="Picture 3">
            <a:extLst>
              <a:ext uri="{FF2B5EF4-FFF2-40B4-BE49-F238E27FC236}">
                <a16:creationId xmlns:a16="http://schemas.microsoft.com/office/drawing/2014/main" id="{11D4DFBA-60A0-4E8F-8560-C09F64FB83E9}"/>
              </a:ext>
            </a:extLst>
          </p:cNvPr>
          <p:cNvPicPr>
            <a:picLocks noChangeAspect="1"/>
          </p:cNvPicPr>
          <p:nvPr/>
        </p:nvPicPr>
        <p:blipFill>
          <a:blip r:embed="rId2"/>
          <a:stretch>
            <a:fillRect/>
          </a:stretch>
        </p:blipFill>
        <p:spPr>
          <a:xfrm>
            <a:off x="409710" y="3117851"/>
            <a:ext cx="4885859" cy="2770330"/>
          </a:xfrm>
          <a:prstGeom prst="rect">
            <a:avLst/>
          </a:prstGeom>
        </p:spPr>
      </p:pic>
    </p:spTree>
    <p:extLst>
      <p:ext uri="{BB962C8B-B14F-4D97-AF65-F5344CB8AC3E}">
        <p14:creationId xmlns:p14="http://schemas.microsoft.com/office/powerpoint/2010/main" val="1581580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6" name="Rectangle 85">
            <a:extLst>
              <a:ext uri="{FF2B5EF4-FFF2-40B4-BE49-F238E27FC236}">
                <a16:creationId xmlns:a16="http://schemas.microsoft.com/office/drawing/2014/main" id="{6EFFF4A2-EB01-4738-9824-8D9A72A51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6F4CD1DA-F2B3-41EB-A4EC-62EF3E749825}"/>
              </a:ext>
            </a:extLst>
          </p:cNvPr>
          <p:cNvPicPr>
            <a:picLocks noChangeAspect="1"/>
          </p:cNvPicPr>
          <p:nvPr/>
        </p:nvPicPr>
        <p:blipFill>
          <a:blip r:embed="rId2"/>
          <a:stretch>
            <a:fillRect/>
          </a:stretch>
        </p:blipFill>
        <p:spPr>
          <a:xfrm>
            <a:off x="904465" y="51757"/>
            <a:ext cx="4963345" cy="2008910"/>
          </a:xfrm>
          <a:prstGeom prst="rect">
            <a:avLst/>
          </a:prstGeom>
        </p:spPr>
      </p:pic>
      <p:pic>
        <p:nvPicPr>
          <p:cNvPr id="8" name="Picture 7">
            <a:extLst>
              <a:ext uri="{FF2B5EF4-FFF2-40B4-BE49-F238E27FC236}">
                <a16:creationId xmlns:a16="http://schemas.microsoft.com/office/drawing/2014/main" id="{F0AEE8AC-2B31-4077-A858-21E21F39F641}"/>
              </a:ext>
            </a:extLst>
          </p:cNvPr>
          <p:cNvPicPr>
            <a:picLocks noChangeAspect="1"/>
          </p:cNvPicPr>
          <p:nvPr/>
        </p:nvPicPr>
        <p:blipFill>
          <a:blip r:embed="rId3"/>
          <a:stretch>
            <a:fillRect/>
          </a:stretch>
        </p:blipFill>
        <p:spPr>
          <a:xfrm>
            <a:off x="904464" y="2060667"/>
            <a:ext cx="4963345" cy="2064327"/>
          </a:xfrm>
          <a:prstGeom prst="rect">
            <a:avLst/>
          </a:prstGeom>
        </p:spPr>
      </p:pic>
      <p:pic>
        <p:nvPicPr>
          <p:cNvPr id="5" name="Picture 4">
            <a:extLst>
              <a:ext uri="{FF2B5EF4-FFF2-40B4-BE49-F238E27FC236}">
                <a16:creationId xmlns:a16="http://schemas.microsoft.com/office/drawing/2014/main" id="{A0D67F85-FA53-4EDB-A6C4-5E37AD2BF452}"/>
              </a:ext>
            </a:extLst>
          </p:cNvPr>
          <p:cNvPicPr>
            <a:picLocks noChangeAspect="1"/>
          </p:cNvPicPr>
          <p:nvPr/>
        </p:nvPicPr>
        <p:blipFill>
          <a:blip r:embed="rId4"/>
          <a:stretch>
            <a:fillRect/>
          </a:stretch>
        </p:blipFill>
        <p:spPr>
          <a:xfrm>
            <a:off x="6497853" y="15048"/>
            <a:ext cx="4838700" cy="2007160"/>
          </a:xfrm>
          <a:prstGeom prst="rect">
            <a:avLst/>
          </a:prstGeom>
        </p:spPr>
      </p:pic>
      <p:pic>
        <p:nvPicPr>
          <p:cNvPr id="9" name="Picture 8">
            <a:extLst>
              <a:ext uri="{FF2B5EF4-FFF2-40B4-BE49-F238E27FC236}">
                <a16:creationId xmlns:a16="http://schemas.microsoft.com/office/drawing/2014/main" id="{58B06B91-6D96-4B45-9A9B-A4301FCEB457}"/>
              </a:ext>
            </a:extLst>
          </p:cNvPr>
          <p:cNvPicPr>
            <a:picLocks noChangeAspect="1"/>
          </p:cNvPicPr>
          <p:nvPr/>
        </p:nvPicPr>
        <p:blipFill>
          <a:blip r:embed="rId5"/>
          <a:stretch>
            <a:fillRect/>
          </a:stretch>
        </p:blipFill>
        <p:spPr>
          <a:xfrm>
            <a:off x="6507377" y="2022208"/>
            <a:ext cx="4838700" cy="2102786"/>
          </a:xfrm>
          <a:prstGeom prst="rect">
            <a:avLst/>
          </a:prstGeom>
        </p:spPr>
      </p:pic>
      <p:sp>
        <p:nvSpPr>
          <p:cNvPr id="88" name="Rectangle 87">
            <a:extLst>
              <a:ext uri="{FF2B5EF4-FFF2-40B4-BE49-F238E27FC236}">
                <a16:creationId xmlns:a16="http://schemas.microsoft.com/office/drawing/2014/main" id="{23D97D8B-CFC5-431A-AA32-93C4522A6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3F6544-D65A-47E6-93D8-1E4AC0450FDE}"/>
              </a:ext>
            </a:extLst>
          </p:cNvPr>
          <p:cNvSpPr>
            <a:spLocks noGrp="1"/>
          </p:cNvSpPr>
          <p:nvPr>
            <p:ph type="title"/>
          </p:nvPr>
        </p:nvSpPr>
        <p:spPr>
          <a:xfrm>
            <a:off x="323051" y="4535424"/>
            <a:ext cx="4331245" cy="1801036"/>
          </a:xfrm>
        </p:spPr>
        <p:txBody>
          <a:bodyPr anchor="t">
            <a:normAutofit fontScale="90000"/>
          </a:bodyPr>
          <a:lstStyle/>
          <a:p>
            <a:r>
              <a:rPr lang="en-US" sz="3400" dirty="0">
                <a:solidFill>
                  <a:schemeClr val="bg1"/>
                </a:solidFill>
              </a:rPr>
              <a:t>Data Question 1: </a:t>
            </a:r>
            <a:br>
              <a:rPr lang="en-US" sz="3400" dirty="0">
                <a:solidFill>
                  <a:schemeClr val="bg1"/>
                </a:solidFill>
              </a:rPr>
            </a:br>
            <a:r>
              <a:rPr lang="en-US" sz="3600" dirty="0">
                <a:solidFill>
                  <a:schemeClr val="bg1"/>
                </a:solidFill>
              </a:rPr>
              <a:t>What gender Is more likely to have a higher spending score?</a:t>
            </a:r>
            <a:br>
              <a:rPr lang="en-US" sz="3600" dirty="0"/>
            </a:br>
            <a:endParaRPr lang="en-US" sz="3400" dirty="0">
              <a:solidFill>
                <a:schemeClr val="bg1"/>
              </a:solidFill>
            </a:endParaRPr>
          </a:p>
        </p:txBody>
      </p:sp>
      <p:sp>
        <p:nvSpPr>
          <p:cNvPr id="3" name="Content Placeholder 2">
            <a:extLst>
              <a:ext uri="{FF2B5EF4-FFF2-40B4-BE49-F238E27FC236}">
                <a16:creationId xmlns:a16="http://schemas.microsoft.com/office/drawing/2014/main" id="{049156D9-296A-4341-A86B-56E684928BD7}"/>
              </a:ext>
            </a:extLst>
          </p:cNvPr>
          <p:cNvSpPr>
            <a:spLocks noGrp="1"/>
          </p:cNvSpPr>
          <p:nvPr>
            <p:ph idx="1"/>
          </p:nvPr>
        </p:nvSpPr>
        <p:spPr>
          <a:xfrm>
            <a:off x="5074920" y="4535423"/>
            <a:ext cx="4930626" cy="2163250"/>
          </a:xfrm>
        </p:spPr>
        <p:txBody>
          <a:bodyPr>
            <a:normAutofit lnSpcReduction="10000"/>
          </a:bodyPr>
          <a:lstStyle/>
          <a:p>
            <a:pPr marL="457200" lvl="1" indent="0">
              <a:buNone/>
            </a:pPr>
            <a:endParaRPr lang="en-US" sz="2000" dirty="0">
              <a:solidFill>
                <a:schemeClr val="bg1"/>
              </a:solidFill>
            </a:endParaRPr>
          </a:p>
          <a:p>
            <a:pPr marL="457200" lvl="1" indent="0">
              <a:buNone/>
            </a:pPr>
            <a:r>
              <a:rPr lang="en-US" sz="2000" dirty="0">
                <a:solidFill>
                  <a:schemeClr val="bg1"/>
                </a:solidFill>
              </a:rPr>
              <a:t>Females are more likely to have a higher spending score, but they also make more money.</a:t>
            </a:r>
          </a:p>
          <a:p>
            <a:pPr marL="457200" lvl="1" indent="0">
              <a:buNone/>
            </a:pPr>
            <a:endParaRPr lang="en-US" sz="2000" dirty="0">
              <a:solidFill>
                <a:schemeClr val="bg1"/>
              </a:solidFill>
            </a:endParaRPr>
          </a:p>
          <a:p>
            <a:pPr marL="457200" lvl="1" indent="0">
              <a:buNone/>
            </a:pPr>
            <a:r>
              <a:rPr lang="en-US" sz="2000" dirty="0">
                <a:solidFill>
                  <a:schemeClr val="bg1"/>
                </a:solidFill>
              </a:rPr>
              <a:t>These Findings are supported by Segments 1 &amp; 3 in the K Means Cluster</a:t>
            </a:r>
          </a:p>
          <a:p>
            <a:pPr marL="457200" lvl="1" indent="0">
              <a:buNone/>
            </a:pPr>
            <a:endParaRPr lang="en-US" sz="2000" dirty="0">
              <a:solidFill>
                <a:schemeClr val="bg1"/>
              </a:solidFill>
            </a:endParaRPr>
          </a:p>
          <a:p>
            <a:pPr marL="457200" lvl="1" indent="0">
              <a:buNone/>
            </a:pPr>
            <a:endParaRPr lang="en-US" sz="2000" dirty="0">
              <a:solidFill>
                <a:schemeClr val="bg1"/>
              </a:solidFill>
            </a:endParaRPr>
          </a:p>
          <a:p>
            <a:pPr marL="457200" lvl="1" indent="0">
              <a:buNone/>
            </a:pPr>
            <a:endParaRPr lang="en-US" sz="2000" dirty="0">
              <a:solidFill>
                <a:schemeClr val="bg1"/>
              </a:solidFill>
            </a:endParaRPr>
          </a:p>
          <a:p>
            <a:pPr marL="342900" indent="-342900">
              <a:buAutoNum type="arabicPeriod"/>
            </a:pPr>
            <a:endParaRPr lang="en-US" sz="2000" dirty="0">
              <a:solidFill>
                <a:schemeClr val="bg1"/>
              </a:solidFill>
            </a:endParaRPr>
          </a:p>
          <a:p>
            <a:pPr marL="457200" lvl="1" indent="0">
              <a:buNone/>
            </a:pPr>
            <a:endParaRPr lang="en-US" sz="2000" dirty="0">
              <a:solidFill>
                <a:schemeClr val="bg1"/>
              </a:solidFill>
            </a:endParaRPr>
          </a:p>
          <a:p>
            <a:pPr marL="342900" indent="-342900">
              <a:buAutoNum type="arabicPeriod"/>
            </a:pPr>
            <a:endParaRPr lang="en-US" sz="2000" dirty="0">
              <a:solidFill>
                <a:schemeClr val="bg1"/>
              </a:solidFill>
            </a:endParaRPr>
          </a:p>
          <a:p>
            <a:pPr marL="342900" indent="-342900">
              <a:buAutoNum type="arabicPeriod"/>
            </a:pPr>
            <a:endParaRPr lang="en-US" sz="2000" dirty="0">
              <a:solidFill>
                <a:schemeClr val="bg1"/>
              </a:solidFill>
            </a:endParaRPr>
          </a:p>
        </p:txBody>
      </p:sp>
      <p:grpSp>
        <p:nvGrpSpPr>
          <p:cNvPr id="90" name="Group 89">
            <a:extLst>
              <a:ext uri="{FF2B5EF4-FFF2-40B4-BE49-F238E27FC236}">
                <a16:creationId xmlns:a16="http://schemas.microsoft.com/office/drawing/2014/main" id="{F91EAA54-AC0A-4AEF-ACE5-B1DD3DC817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08171" y="4821439"/>
            <a:ext cx="1128382" cy="847206"/>
            <a:chOff x="8183879" y="1000124"/>
            <a:chExt cx="1562267" cy="1172973"/>
          </a:xfrm>
        </p:grpSpPr>
        <p:sp>
          <p:nvSpPr>
            <p:cNvPr id="91" name="Freeform 5">
              <a:extLst>
                <a:ext uri="{FF2B5EF4-FFF2-40B4-BE49-F238E27FC236}">
                  <a16:creationId xmlns:a16="http://schemas.microsoft.com/office/drawing/2014/main" id="{57EE6F04-B543-44E1-BA29-3DD44C5AED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92" name="Freeform 5">
              <a:extLst>
                <a:ext uri="{FF2B5EF4-FFF2-40B4-BE49-F238E27FC236}">
                  <a16:creationId xmlns:a16="http://schemas.microsoft.com/office/drawing/2014/main" id="{D5559A4F-CFAC-4ECC-B04A-670D559B960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89379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C4EC6BE-98CF-4CF3-A223-BF3020FEC707}"/>
              </a:ext>
            </a:extLst>
          </p:cNvPr>
          <p:cNvSpPr>
            <a:spLocks noGrp="1"/>
          </p:cNvSpPr>
          <p:nvPr>
            <p:ph type="title"/>
          </p:nvPr>
        </p:nvSpPr>
        <p:spPr>
          <a:xfrm>
            <a:off x="643467" y="640080"/>
            <a:ext cx="3096427" cy="5613236"/>
          </a:xfrm>
        </p:spPr>
        <p:txBody>
          <a:bodyPr anchor="ctr">
            <a:normAutofit/>
          </a:bodyPr>
          <a:lstStyle/>
          <a:p>
            <a:r>
              <a:rPr lang="en-US">
                <a:solidFill>
                  <a:srgbClr val="FFFFFF"/>
                </a:solidFill>
              </a:rPr>
              <a:t>Data Question Answers</a:t>
            </a:r>
          </a:p>
        </p:txBody>
      </p:sp>
      <p:sp>
        <p:nvSpPr>
          <p:cNvPr id="3" name="Content Placeholder 2">
            <a:extLst>
              <a:ext uri="{FF2B5EF4-FFF2-40B4-BE49-F238E27FC236}">
                <a16:creationId xmlns:a16="http://schemas.microsoft.com/office/drawing/2014/main" id="{71ED4A40-9130-4692-9873-4B873B51BC15}"/>
              </a:ext>
            </a:extLst>
          </p:cNvPr>
          <p:cNvSpPr>
            <a:spLocks noGrp="1"/>
          </p:cNvSpPr>
          <p:nvPr>
            <p:ph idx="1"/>
          </p:nvPr>
        </p:nvSpPr>
        <p:spPr>
          <a:xfrm>
            <a:off x="4544623" y="547545"/>
            <a:ext cx="6478267" cy="2331026"/>
          </a:xfrm>
        </p:spPr>
        <p:txBody>
          <a:bodyPr anchor="ctr">
            <a:normAutofit/>
          </a:bodyPr>
          <a:lstStyle/>
          <a:p>
            <a:pPr marL="0" indent="0">
              <a:buNone/>
            </a:pPr>
            <a:r>
              <a:rPr lang="en-US" sz="2000" dirty="0"/>
              <a:t>What age bracket has the highest spending score?</a:t>
            </a:r>
          </a:p>
          <a:p>
            <a:pPr marL="0" indent="0">
              <a:buNone/>
            </a:pPr>
            <a:r>
              <a:rPr lang="en-US" sz="2000" dirty="0"/>
              <a:t>	By splitting the data by age brackets of 12 years. The highest spenders by age is 18 – 30 years old with an average score of 61 and 31 - 43 with a close second at 54</a:t>
            </a:r>
          </a:p>
          <a:p>
            <a:endParaRPr lang="en-US" sz="2000" dirty="0"/>
          </a:p>
        </p:txBody>
      </p:sp>
      <p:pic>
        <p:nvPicPr>
          <p:cNvPr id="4" name="Picture 3">
            <a:extLst>
              <a:ext uri="{FF2B5EF4-FFF2-40B4-BE49-F238E27FC236}">
                <a16:creationId xmlns:a16="http://schemas.microsoft.com/office/drawing/2014/main" id="{580E8C0E-29AA-48BD-872C-A67DE9FAE6D0}"/>
              </a:ext>
            </a:extLst>
          </p:cNvPr>
          <p:cNvPicPr>
            <a:picLocks noChangeAspect="1"/>
          </p:cNvPicPr>
          <p:nvPr/>
        </p:nvPicPr>
        <p:blipFill>
          <a:blip r:embed="rId2"/>
          <a:stretch>
            <a:fillRect/>
          </a:stretch>
        </p:blipFill>
        <p:spPr>
          <a:xfrm>
            <a:off x="4121727" y="3124966"/>
            <a:ext cx="8007928" cy="1273852"/>
          </a:xfrm>
          <a:prstGeom prst="rect">
            <a:avLst/>
          </a:prstGeom>
        </p:spPr>
      </p:pic>
      <p:pic>
        <p:nvPicPr>
          <p:cNvPr id="6" name="Picture 5">
            <a:extLst>
              <a:ext uri="{FF2B5EF4-FFF2-40B4-BE49-F238E27FC236}">
                <a16:creationId xmlns:a16="http://schemas.microsoft.com/office/drawing/2014/main" id="{B00B5CAD-FA73-4FA7-815B-BF1A0002EDB3}"/>
              </a:ext>
            </a:extLst>
          </p:cNvPr>
          <p:cNvPicPr>
            <a:picLocks noChangeAspect="1"/>
          </p:cNvPicPr>
          <p:nvPr/>
        </p:nvPicPr>
        <p:blipFill>
          <a:blip r:embed="rId3"/>
          <a:stretch>
            <a:fillRect/>
          </a:stretch>
        </p:blipFill>
        <p:spPr>
          <a:xfrm>
            <a:off x="4177145" y="4840297"/>
            <a:ext cx="7952510" cy="1845226"/>
          </a:xfrm>
          <a:prstGeom prst="rect">
            <a:avLst/>
          </a:prstGeom>
        </p:spPr>
      </p:pic>
    </p:spTree>
    <p:extLst>
      <p:ext uri="{BB962C8B-B14F-4D97-AF65-F5344CB8AC3E}">
        <p14:creationId xmlns:p14="http://schemas.microsoft.com/office/powerpoint/2010/main" val="4223222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EC6BE-98CF-4CF3-A223-BF3020FEC707}"/>
              </a:ext>
            </a:extLst>
          </p:cNvPr>
          <p:cNvSpPr>
            <a:spLocks noGrp="1"/>
          </p:cNvSpPr>
          <p:nvPr>
            <p:ph type="title"/>
          </p:nvPr>
        </p:nvSpPr>
        <p:spPr/>
        <p:txBody>
          <a:bodyPr/>
          <a:lstStyle/>
          <a:p>
            <a:r>
              <a:rPr lang="en-US" dirty="0"/>
              <a:t>Data Question Answers</a:t>
            </a:r>
          </a:p>
        </p:txBody>
      </p:sp>
      <p:sp>
        <p:nvSpPr>
          <p:cNvPr id="3" name="Content Placeholder 2">
            <a:extLst>
              <a:ext uri="{FF2B5EF4-FFF2-40B4-BE49-F238E27FC236}">
                <a16:creationId xmlns:a16="http://schemas.microsoft.com/office/drawing/2014/main" id="{71ED4A40-9130-4692-9873-4B873B51BC15}"/>
              </a:ext>
            </a:extLst>
          </p:cNvPr>
          <p:cNvSpPr>
            <a:spLocks noGrp="1"/>
          </p:cNvSpPr>
          <p:nvPr>
            <p:ph idx="1"/>
          </p:nvPr>
        </p:nvSpPr>
        <p:spPr/>
        <p:txBody>
          <a:bodyPr/>
          <a:lstStyle/>
          <a:p>
            <a:pPr marL="0" indent="0">
              <a:buNone/>
            </a:pPr>
            <a:r>
              <a:rPr lang="en-US" dirty="0"/>
              <a:t>What income bracket has the highest spending score?</a:t>
            </a:r>
          </a:p>
          <a:p>
            <a:endParaRPr lang="en-US" dirty="0"/>
          </a:p>
        </p:txBody>
      </p:sp>
      <p:pic>
        <p:nvPicPr>
          <p:cNvPr id="4" name="Picture 3">
            <a:extLst>
              <a:ext uri="{FF2B5EF4-FFF2-40B4-BE49-F238E27FC236}">
                <a16:creationId xmlns:a16="http://schemas.microsoft.com/office/drawing/2014/main" id="{9AB29B2A-FD95-4E02-AACC-9D10F6A6EECF}"/>
              </a:ext>
            </a:extLst>
          </p:cNvPr>
          <p:cNvPicPr>
            <a:picLocks noChangeAspect="1"/>
          </p:cNvPicPr>
          <p:nvPr/>
        </p:nvPicPr>
        <p:blipFill>
          <a:blip r:embed="rId2"/>
          <a:stretch>
            <a:fillRect/>
          </a:stretch>
        </p:blipFill>
        <p:spPr>
          <a:xfrm>
            <a:off x="391163" y="2675730"/>
            <a:ext cx="11132127" cy="1325564"/>
          </a:xfrm>
          <a:prstGeom prst="rect">
            <a:avLst/>
          </a:prstGeom>
        </p:spPr>
      </p:pic>
      <p:pic>
        <p:nvPicPr>
          <p:cNvPr id="5" name="Picture 4">
            <a:extLst>
              <a:ext uri="{FF2B5EF4-FFF2-40B4-BE49-F238E27FC236}">
                <a16:creationId xmlns:a16="http://schemas.microsoft.com/office/drawing/2014/main" id="{CD7D02B2-E435-4A41-9A3F-3680FA2AEFDF}"/>
              </a:ext>
            </a:extLst>
          </p:cNvPr>
          <p:cNvPicPr>
            <a:picLocks noChangeAspect="1"/>
          </p:cNvPicPr>
          <p:nvPr/>
        </p:nvPicPr>
        <p:blipFill>
          <a:blip r:embed="rId3"/>
          <a:stretch>
            <a:fillRect/>
          </a:stretch>
        </p:blipFill>
        <p:spPr>
          <a:xfrm>
            <a:off x="391164" y="4108466"/>
            <a:ext cx="3798282" cy="2280992"/>
          </a:xfrm>
          <a:prstGeom prst="rect">
            <a:avLst/>
          </a:prstGeom>
        </p:spPr>
      </p:pic>
      <p:pic>
        <p:nvPicPr>
          <p:cNvPr id="6" name="Picture 5">
            <a:extLst>
              <a:ext uri="{FF2B5EF4-FFF2-40B4-BE49-F238E27FC236}">
                <a16:creationId xmlns:a16="http://schemas.microsoft.com/office/drawing/2014/main" id="{D0711298-154C-4311-B6E0-F029DBDDDC10}"/>
              </a:ext>
            </a:extLst>
          </p:cNvPr>
          <p:cNvPicPr>
            <a:picLocks noChangeAspect="1"/>
          </p:cNvPicPr>
          <p:nvPr/>
        </p:nvPicPr>
        <p:blipFill>
          <a:blip r:embed="rId4"/>
          <a:stretch>
            <a:fillRect/>
          </a:stretch>
        </p:blipFill>
        <p:spPr>
          <a:xfrm>
            <a:off x="6860822" y="4074140"/>
            <a:ext cx="3897374" cy="2340500"/>
          </a:xfrm>
          <a:prstGeom prst="rect">
            <a:avLst/>
          </a:prstGeom>
        </p:spPr>
      </p:pic>
    </p:spTree>
    <p:extLst>
      <p:ext uri="{BB962C8B-B14F-4D97-AF65-F5344CB8AC3E}">
        <p14:creationId xmlns:p14="http://schemas.microsoft.com/office/powerpoint/2010/main" val="773599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EC6BE-98CF-4CF3-A223-BF3020FEC707}"/>
              </a:ext>
            </a:extLst>
          </p:cNvPr>
          <p:cNvSpPr>
            <a:spLocks noGrp="1"/>
          </p:cNvSpPr>
          <p:nvPr>
            <p:ph type="title"/>
          </p:nvPr>
        </p:nvSpPr>
        <p:spPr/>
        <p:txBody>
          <a:bodyPr/>
          <a:lstStyle/>
          <a:p>
            <a:r>
              <a:rPr lang="en-US" dirty="0"/>
              <a:t>Data Question Answers</a:t>
            </a:r>
          </a:p>
        </p:txBody>
      </p:sp>
      <p:sp>
        <p:nvSpPr>
          <p:cNvPr id="3" name="Content Placeholder 2">
            <a:extLst>
              <a:ext uri="{FF2B5EF4-FFF2-40B4-BE49-F238E27FC236}">
                <a16:creationId xmlns:a16="http://schemas.microsoft.com/office/drawing/2014/main" id="{71ED4A40-9130-4692-9873-4B873B51BC15}"/>
              </a:ext>
            </a:extLst>
          </p:cNvPr>
          <p:cNvSpPr>
            <a:spLocks noGrp="1"/>
          </p:cNvSpPr>
          <p:nvPr>
            <p:ph idx="1"/>
          </p:nvPr>
        </p:nvSpPr>
        <p:spPr>
          <a:xfrm>
            <a:off x="268297" y="1825624"/>
            <a:ext cx="11085503" cy="4920129"/>
          </a:xfrm>
        </p:spPr>
        <p:txBody>
          <a:bodyPr>
            <a:normAutofit lnSpcReduction="10000"/>
          </a:bodyPr>
          <a:lstStyle/>
          <a:p>
            <a:pPr marL="0" indent="0">
              <a:buNone/>
            </a:pPr>
            <a:r>
              <a:rPr lang="en-US" dirty="0"/>
              <a:t>Which  attribute has the highest correlation with higher spending scores?</a:t>
            </a:r>
          </a:p>
          <a:p>
            <a:pPr marL="0" indent="0">
              <a:buNone/>
            </a:pPr>
            <a:endParaRPr lang="en-US" dirty="0"/>
          </a:p>
          <a:p>
            <a:pPr marL="0" indent="0">
              <a:buNone/>
            </a:pPr>
            <a:r>
              <a:rPr lang="en-US" dirty="0"/>
              <a:t>Age has the highest correlation to</a:t>
            </a:r>
          </a:p>
          <a:p>
            <a:pPr marL="0" indent="0">
              <a:buNone/>
            </a:pPr>
            <a:r>
              <a:rPr lang="en-US" dirty="0"/>
              <a:t>Spending Score. They are inversely</a:t>
            </a:r>
          </a:p>
          <a:p>
            <a:pPr marL="0" indent="0">
              <a:buNone/>
            </a:pPr>
            <a:r>
              <a:rPr lang="en-US" dirty="0"/>
              <a:t>proportional. As age goes down,</a:t>
            </a:r>
          </a:p>
          <a:p>
            <a:pPr marL="0" indent="0">
              <a:buNone/>
            </a:pPr>
            <a:r>
              <a:rPr lang="en-US" dirty="0"/>
              <a:t>Spending goes up.</a:t>
            </a:r>
          </a:p>
          <a:p>
            <a:pPr marL="0" indent="0">
              <a:buNone/>
            </a:pPr>
            <a:endParaRPr lang="en-US" dirty="0"/>
          </a:p>
          <a:p>
            <a:pPr marL="0" indent="0">
              <a:buNone/>
            </a:pPr>
            <a:r>
              <a:rPr lang="en-US" dirty="0"/>
              <a:t>Gender, combined with age, factors into</a:t>
            </a:r>
          </a:p>
          <a:p>
            <a:pPr marL="0" indent="0">
              <a:buNone/>
            </a:pPr>
            <a:r>
              <a:rPr lang="en-US" dirty="0"/>
              <a:t>Spending score.  Younger females tend to </a:t>
            </a:r>
          </a:p>
          <a:p>
            <a:pPr marL="0" indent="0">
              <a:buNone/>
            </a:pPr>
            <a:r>
              <a:rPr lang="en-US" dirty="0"/>
              <a:t>spend more</a:t>
            </a:r>
          </a:p>
        </p:txBody>
      </p:sp>
      <p:pic>
        <p:nvPicPr>
          <p:cNvPr id="6" name="Picture 5">
            <a:extLst>
              <a:ext uri="{FF2B5EF4-FFF2-40B4-BE49-F238E27FC236}">
                <a16:creationId xmlns:a16="http://schemas.microsoft.com/office/drawing/2014/main" id="{03DD1E6A-0436-4D03-9AE0-4BADB9A8466B}"/>
              </a:ext>
            </a:extLst>
          </p:cNvPr>
          <p:cNvPicPr>
            <a:picLocks noChangeAspect="1"/>
          </p:cNvPicPr>
          <p:nvPr/>
        </p:nvPicPr>
        <p:blipFill>
          <a:blip r:embed="rId2"/>
          <a:stretch>
            <a:fillRect/>
          </a:stretch>
        </p:blipFill>
        <p:spPr>
          <a:xfrm>
            <a:off x="6346046" y="2792479"/>
            <a:ext cx="5382366" cy="3384484"/>
          </a:xfrm>
          <a:prstGeom prst="rect">
            <a:avLst/>
          </a:prstGeom>
        </p:spPr>
      </p:pic>
    </p:spTree>
    <p:extLst>
      <p:ext uri="{BB962C8B-B14F-4D97-AF65-F5344CB8AC3E}">
        <p14:creationId xmlns:p14="http://schemas.microsoft.com/office/powerpoint/2010/main" val="38636043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8AEBB-298C-46B9-9DF9-036738F98B3C}"/>
              </a:ext>
            </a:extLst>
          </p:cNvPr>
          <p:cNvSpPr>
            <a:spLocks noGrp="1"/>
          </p:cNvSpPr>
          <p:nvPr>
            <p:ph type="title"/>
          </p:nvPr>
        </p:nvSpPr>
        <p:spPr>
          <a:xfrm>
            <a:off x="782989" y="104035"/>
            <a:ext cx="10570811" cy="1018432"/>
          </a:xfrm>
        </p:spPr>
        <p:txBody>
          <a:bodyPr>
            <a:normAutofit fontScale="90000"/>
          </a:bodyPr>
          <a:lstStyle/>
          <a:p>
            <a:pPr algn="ctr"/>
            <a:br>
              <a:rPr lang="en-US" dirty="0"/>
            </a:br>
            <a:r>
              <a:rPr lang="en-US" dirty="0"/>
              <a:t>Where to Focus?</a:t>
            </a:r>
            <a:br>
              <a:rPr lang="en-US" dirty="0"/>
            </a:br>
            <a:endParaRPr lang="en-US" dirty="0"/>
          </a:p>
        </p:txBody>
      </p:sp>
      <p:sp>
        <p:nvSpPr>
          <p:cNvPr id="3" name="Content Placeholder 2">
            <a:extLst>
              <a:ext uri="{FF2B5EF4-FFF2-40B4-BE49-F238E27FC236}">
                <a16:creationId xmlns:a16="http://schemas.microsoft.com/office/drawing/2014/main" id="{C793BC66-6944-4992-A412-0D0E6EA1F189}"/>
              </a:ext>
            </a:extLst>
          </p:cNvPr>
          <p:cNvSpPr>
            <a:spLocks noGrp="1"/>
          </p:cNvSpPr>
          <p:nvPr>
            <p:ph idx="1"/>
          </p:nvPr>
        </p:nvSpPr>
        <p:spPr/>
        <p:txBody>
          <a:bodyPr/>
          <a:lstStyle/>
          <a:p>
            <a:r>
              <a:rPr lang="en-US" dirty="0"/>
              <a:t>Market to young woman as they make up a significant portion of mall business.  Promote stores that appeal to this demographic, </a:t>
            </a:r>
            <a:r>
              <a:rPr lang="en-US" dirty="0" err="1"/>
              <a:t>eg</a:t>
            </a:r>
            <a:r>
              <a:rPr lang="en-US" dirty="0"/>
              <a:t>, Lulu Lemon, Sephora and Anthropologie. </a:t>
            </a:r>
          </a:p>
          <a:p>
            <a:r>
              <a:rPr lang="en-US" dirty="0"/>
              <a:t>The highest income group was the most male of the  four but had the second lowest spending score.  This could be potential for growth.  Bring in stores that attract this demographic, </a:t>
            </a:r>
            <a:r>
              <a:rPr lang="en-US" dirty="0" err="1"/>
              <a:t>eg</a:t>
            </a:r>
            <a:r>
              <a:rPr lang="en-US" dirty="0"/>
              <a:t>, Golf Store, Rolex or a high end car dealership.</a:t>
            </a:r>
          </a:p>
          <a:p>
            <a:r>
              <a:rPr lang="en-US" dirty="0"/>
              <a:t>There is a significant drop off in spending for customers in their late fifties.  This could be do to </a:t>
            </a:r>
            <a:r>
              <a:rPr lang="en-US" dirty="0" err="1"/>
              <a:t>retiriees</a:t>
            </a:r>
            <a:r>
              <a:rPr lang="en-US" dirty="0"/>
              <a:t> on a fixed income. </a:t>
            </a:r>
          </a:p>
        </p:txBody>
      </p:sp>
    </p:spTree>
    <p:extLst>
      <p:ext uri="{BB962C8B-B14F-4D97-AF65-F5344CB8AC3E}">
        <p14:creationId xmlns:p14="http://schemas.microsoft.com/office/powerpoint/2010/main" val="853909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4E313C">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CA79EA8-771C-4E5C-AD5B-621407B57ABB}"/>
              </a:ext>
            </a:extLst>
          </p:cNvPr>
          <p:cNvSpPr>
            <a:spLocks noGrp="1"/>
          </p:cNvSpPr>
          <p:nvPr>
            <p:ph type="title"/>
          </p:nvPr>
        </p:nvSpPr>
        <p:spPr>
          <a:xfrm>
            <a:off x="524256" y="4767072"/>
            <a:ext cx="6594189" cy="1625210"/>
          </a:xfrm>
        </p:spPr>
        <p:txBody>
          <a:bodyPr>
            <a:normAutofit/>
          </a:bodyPr>
          <a:lstStyle/>
          <a:p>
            <a:pPr algn="r"/>
            <a:r>
              <a:rPr lang="en-US">
                <a:solidFill>
                  <a:srgbClr val="FFFFFF"/>
                </a:solidFill>
              </a:rPr>
              <a:t>The Data and Modifications</a:t>
            </a:r>
          </a:p>
        </p:txBody>
      </p:sp>
      <p:pic>
        <p:nvPicPr>
          <p:cNvPr id="4" name="Picture 3">
            <a:extLst>
              <a:ext uri="{FF2B5EF4-FFF2-40B4-BE49-F238E27FC236}">
                <a16:creationId xmlns:a16="http://schemas.microsoft.com/office/drawing/2014/main" id="{45214412-2E5D-4475-9A40-A1D423732F93}"/>
              </a:ext>
            </a:extLst>
          </p:cNvPr>
          <p:cNvPicPr>
            <a:picLocks noChangeAspect="1"/>
          </p:cNvPicPr>
          <p:nvPr/>
        </p:nvPicPr>
        <p:blipFill rotWithShape="1">
          <a:blip r:embed="rId2"/>
          <a:srcRect t="23289" r="24366" b="8561"/>
          <a:stretch/>
        </p:blipFill>
        <p:spPr>
          <a:xfrm>
            <a:off x="321732" y="321732"/>
            <a:ext cx="7022235" cy="3559194"/>
          </a:xfrm>
          <a:prstGeom prst="rect">
            <a:avLst/>
          </a:prstGeom>
        </p:spPr>
      </p:pic>
      <p:sp>
        <p:nvSpPr>
          <p:cNvPr id="11" name="Rectangle 1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1E456F5-471E-4C4B-8288-D883B712353F}"/>
              </a:ext>
            </a:extLst>
          </p:cNvPr>
          <p:cNvSpPr>
            <a:spLocks noGrp="1"/>
          </p:cNvSpPr>
          <p:nvPr>
            <p:ph idx="1"/>
          </p:nvPr>
        </p:nvSpPr>
        <p:spPr>
          <a:xfrm>
            <a:off x="8029319" y="917725"/>
            <a:ext cx="3424739" cy="4852362"/>
          </a:xfrm>
        </p:spPr>
        <p:txBody>
          <a:bodyPr anchor="ctr">
            <a:normAutofit/>
          </a:bodyPr>
          <a:lstStyle/>
          <a:p>
            <a:r>
              <a:rPr lang="en-US" sz="2000">
                <a:solidFill>
                  <a:srgbClr val="FFFFFF"/>
                </a:solidFill>
              </a:rPr>
              <a:t>For Gender in the K-Means data set, Male was changed to a 1 and Female to 0</a:t>
            </a:r>
          </a:p>
          <a:p>
            <a:r>
              <a:rPr lang="en-US" sz="2000">
                <a:solidFill>
                  <a:srgbClr val="FFFFFF"/>
                </a:solidFill>
              </a:rPr>
              <a:t>Binned Age Groups For Histogram &amp; Income For further analysis on Data Questions 2 &amp;3 </a:t>
            </a:r>
          </a:p>
          <a:p>
            <a:r>
              <a:rPr lang="en-US" sz="2000">
                <a:solidFill>
                  <a:srgbClr val="FFFFFF"/>
                </a:solidFill>
              </a:rPr>
              <a:t>Separated income and spending score by gender analysis</a:t>
            </a:r>
          </a:p>
        </p:txBody>
      </p:sp>
    </p:spTree>
    <p:extLst>
      <p:ext uri="{BB962C8B-B14F-4D97-AF65-F5344CB8AC3E}">
        <p14:creationId xmlns:p14="http://schemas.microsoft.com/office/powerpoint/2010/main" val="2437803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E8B07-12F6-437B-BB53-D63C46E71C9B}"/>
              </a:ext>
            </a:extLst>
          </p:cNvPr>
          <p:cNvSpPr>
            <a:spLocks noGrp="1"/>
          </p:cNvSpPr>
          <p:nvPr>
            <p:ph type="title"/>
          </p:nvPr>
        </p:nvSpPr>
        <p:spPr>
          <a:xfrm>
            <a:off x="838200" y="723578"/>
            <a:ext cx="4595071" cy="1645501"/>
          </a:xfrm>
        </p:spPr>
        <p:txBody>
          <a:bodyPr>
            <a:normAutofit/>
          </a:bodyPr>
          <a:lstStyle/>
          <a:p>
            <a:r>
              <a:rPr lang="en-US"/>
              <a:t>Data Highlights</a:t>
            </a:r>
          </a:p>
        </p:txBody>
      </p:sp>
      <p:sp>
        <p:nvSpPr>
          <p:cNvPr id="3" name="Content Placeholder 2">
            <a:extLst>
              <a:ext uri="{FF2B5EF4-FFF2-40B4-BE49-F238E27FC236}">
                <a16:creationId xmlns:a16="http://schemas.microsoft.com/office/drawing/2014/main" id="{91CC6688-1076-4953-948F-01AD98BB8083}"/>
              </a:ext>
            </a:extLst>
          </p:cNvPr>
          <p:cNvSpPr>
            <a:spLocks noGrp="1"/>
          </p:cNvSpPr>
          <p:nvPr>
            <p:ph idx="1"/>
          </p:nvPr>
        </p:nvSpPr>
        <p:spPr>
          <a:xfrm>
            <a:off x="838200" y="2548467"/>
            <a:ext cx="4595071" cy="3628495"/>
          </a:xfrm>
        </p:spPr>
        <p:txBody>
          <a:bodyPr>
            <a:normAutofit/>
          </a:bodyPr>
          <a:lstStyle/>
          <a:p>
            <a:r>
              <a:rPr lang="en-US" sz="2000"/>
              <a:t>Our data tends to have a younger crowd of mostly female, but the spending scores seem to follow a normal distribution </a:t>
            </a:r>
          </a:p>
        </p:txBody>
      </p:sp>
      <p:sp>
        <p:nvSpPr>
          <p:cNvPr id="32" name="Rectangle 21">
            <a:extLst>
              <a:ext uri="{FF2B5EF4-FFF2-40B4-BE49-F238E27FC236}">
                <a16:creationId xmlns:a16="http://schemas.microsoft.com/office/drawing/2014/main" id="{003713C1-2FB2-413B-BF91-3AE41726F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6100914"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23">
            <a:extLst>
              <a:ext uri="{FF2B5EF4-FFF2-40B4-BE49-F238E27FC236}">
                <a16:creationId xmlns:a16="http://schemas.microsoft.com/office/drawing/2014/main" id="{90795B4D-5022-4A7F-A01D-8D880B7CD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Rectangle 25">
            <a:extLst>
              <a:ext uri="{FF2B5EF4-FFF2-40B4-BE49-F238E27FC236}">
                <a16:creationId xmlns:a16="http://schemas.microsoft.com/office/drawing/2014/main" id="{AFD19018-DE7C-4796-ADF2-AD2EB0FC0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6F96418A-BAF7-4963-A4A3-7ACC9FFFE0E6}"/>
              </a:ext>
            </a:extLst>
          </p:cNvPr>
          <p:cNvPicPr>
            <a:picLocks noChangeAspect="1"/>
          </p:cNvPicPr>
          <p:nvPr/>
        </p:nvPicPr>
        <p:blipFill>
          <a:blip r:embed="rId2"/>
          <a:stretch>
            <a:fillRect/>
          </a:stretch>
        </p:blipFill>
        <p:spPr>
          <a:xfrm>
            <a:off x="6090991" y="66675"/>
            <a:ext cx="3007289" cy="3228127"/>
          </a:xfrm>
          <a:prstGeom prst="rect">
            <a:avLst/>
          </a:prstGeom>
        </p:spPr>
      </p:pic>
      <p:sp>
        <p:nvSpPr>
          <p:cNvPr id="35" name="Rectangle 27">
            <a:extLst>
              <a:ext uri="{FF2B5EF4-FFF2-40B4-BE49-F238E27FC236}">
                <a16:creationId xmlns:a16="http://schemas.microsoft.com/office/drawing/2014/main" id="{B1A0A2C2-4F85-44AF-8708-8DCA4B550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9624"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1B6715B0-FD08-472D-9FB2-19C7F03BE63A}"/>
              </a:ext>
            </a:extLst>
          </p:cNvPr>
          <p:cNvPicPr>
            <a:picLocks noChangeAspect="1"/>
          </p:cNvPicPr>
          <p:nvPr/>
        </p:nvPicPr>
        <p:blipFill>
          <a:blip r:embed="rId3"/>
          <a:stretch>
            <a:fillRect/>
          </a:stretch>
        </p:blipFill>
        <p:spPr>
          <a:xfrm>
            <a:off x="9194695" y="66674"/>
            <a:ext cx="2997210" cy="3316605"/>
          </a:xfrm>
          <a:prstGeom prst="rect">
            <a:avLst/>
          </a:prstGeom>
        </p:spPr>
      </p:pic>
      <p:pic>
        <p:nvPicPr>
          <p:cNvPr id="4" name="Picture 3">
            <a:extLst>
              <a:ext uri="{FF2B5EF4-FFF2-40B4-BE49-F238E27FC236}">
                <a16:creationId xmlns:a16="http://schemas.microsoft.com/office/drawing/2014/main" id="{561325E2-1972-4DEE-98D3-A1374A31DF2A}"/>
              </a:ext>
            </a:extLst>
          </p:cNvPr>
          <p:cNvPicPr>
            <a:picLocks noChangeAspect="1"/>
          </p:cNvPicPr>
          <p:nvPr/>
        </p:nvPicPr>
        <p:blipFill>
          <a:blip r:embed="rId4"/>
          <a:stretch>
            <a:fillRect/>
          </a:stretch>
        </p:blipFill>
        <p:spPr>
          <a:xfrm>
            <a:off x="6172200" y="3563197"/>
            <a:ext cx="5876925" cy="3123353"/>
          </a:xfrm>
          <a:prstGeom prst="rect">
            <a:avLst/>
          </a:prstGeom>
        </p:spPr>
      </p:pic>
    </p:spTree>
    <p:extLst>
      <p:ext uri="{BB962C8B-B14F-4D97-AF65-F5344CB8AC3E}">
        <p14:creationId xmlns:p14="http://schemas.microsoft.com/office/powerpoint/2010/main" val="62518452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Freeform: Shape 13">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D697081-892C-4F4D-9143-B4423ACCBA7B}"/>
              </a:ext>
            </a:extLst>
          </p:cNvPr>
          <p:cNvSpPr>
            <a:spLocks noGrp="1"/>
          </p:cNvSpPr>
          <p:nvPr>
            <p:ph type="title"/>
          </p:nvPr>
        </p:nvSpPr>
        <p:spPr>
          <a:xfrm>
            <a:off x="863029" y="1012004"/>
            <a:ext cx="3416158" cy="4795408"/>
          </a:xfrm>
        </p:spPr>
        <p:txBody>
          <a:bodyPr vert="horz" lIns="91440" tIns="45720" rIns="91440" bIns="45720" rtlCol="0" anchor="ctr">
            <a:normAutofit/>
          </a:bodyPr>
          <a:lstStyle/>
          <a:p>
            <a:r>
              <a:rPr lang="en-US" kern="1200">
                <a:solidFill>
                  <a:srgbClr val="FFFFFF"/>
                </a:solidFill>
                <a:latin typeface="+mj-lt"/>
                <a:ea typeface="+mj-ea"/>
                <a:cs typeface="+mj-cs"/>
              </a:rPr>
              <a:t>Data Questions: </a:t>
            </a:r>
          </a:p>
        </p:txBody>
      </p:sp>
      <p:graphicFrame>
        <p:nvGraphicFramePr>
          <p:cNvPr id="17" name="TextBox 6">
            <a:extLst>
              <a:ext uri="{FF2B5EF4-FFF2-40B4-BE49-F238E27FC236}">
                <a16:creationId xmlns:a16="http://schemas.microsoft.com/office/drawing/2014/main" id="{326A198C-9247-4A12-B584-81D4F47292CB}"/>
              </a:ext>
            </a:extLst>
          </p:cNvPr>
          <p:cNvGraphicFramePr/>
          <p:nvPr>
            <p:extLst>
              <p:ext uri="{D42A27DB-BD31-4B8C-83A1-F6EECF244321}">
                <p14:modId xmlns:p14="http://schemas.microsoft.com/office/powerpoint/2010/main" val="3770178490"/>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82575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179F7551-E956-43CB-8F36-268A5DA44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B99C248B-47D3-41DF-A1DC-8B38652A82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13787" y="458856"/>
            <a:ext cx="7778213" cy="5907457"/>
          </a:xfrm>
          <a:custGeom>
            <a:avLst/>
            <a:gdLst>
              <a:gd name="connsiteX0" fmla="*/ 3727582 w 7778213"/>
              <a:gd name="connsiteY0" fmla="*/ 0 h 5905781"/>
              <a:gd name="connsiteX1" fmla="*/ 7778213 w 7778213"/>
              <a:gd name="connsiteY1" fmla="*/ 0 h 5905781"/>
              <a:gd name="connsiteX2" fmla="*/ 7778213 w 7778213"/>
              <a:gd name="connsiteY2" fmla="*/ 5905761 h 5905781"/>
              <a:gd name="connsiteX3" fmla="*/ 7485321 w 7778213"/>
              <a:gd name="connsiteY3" fmla="*/ 5905761 h 5905781"/>
              <a:gd name="connsiteX4" fmla="*/ 7485321 w 7778213"/>
              <a:gd name="connsiteY4" fmla="*/ 5905762 h 5905781"/>
              <a:gd name="connsiteX5" fmla="*/ 4228895 w 7778213"/>
              <a:gd name="connsiteY5" fmla="*/ 5905762 h 5905781"/>
              <a:gd name="connsiteX6" fmla="*/ 4228895 w 7778213"/>
              <a:gd name="connsiteY6" fmla="*/ 5905780 h 5905781"/>
              <a:gd name="connsiteX7" fmla="*/ 3936003 w 7778213"/>
              <a:gd name="connsiteY7" fmla="*/ 5905780 h 5905781"/>
              <a:gd name="connsiteX8" fmla="*/ 3936003 w 7778213"/>
              <a:gd name="connsiteY8" fmla="*/ 5905781 h 5905781"/>
              <a:gd name="connsiteX9" fmla="*/ 0 w 7778213"/>
              <a:gd name="connsiteY9" fmla="*/ 5905781 h 5905781"/>
              <a:gd name="connsiteX10" fmla="*/ 2796838 w 7778213"/>
              <a:gd name="connsiteY10" fmla="*/ 20 h 5905781"/>
              <a:gd name="connsiteX11" fmla="*/ 3089730 w 7778213"/>
              <a:gd name="connsiteY11" fmla="*/ 20 h 5905781"/>
              <a:gd name="connsiteX12" fmla="*/ 3089730 w 7778213"/>
              <a:gd name="connsiteY12" fmla="*/ 19 h 5905781"/>
              <a:gd name="connsiteX13" fmla="*/ 3434690 w 7778213"/>
              <a:gd name="connsiteY13" fmla="*/ 19 h 5905781"/>
              <a:gd name="connsiteX14" fmla="*/ 3434690 w 7778213"/>
              <a:gd name="connsiteY14" fmla="*/ 1 h 5905781"/>
              <a:gd name="connsiteX15" fmla="*/ 3727582 w 7778213"/>
              <a:gd name="connsiteY15" fmla="*/ 1 h 5905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778213" h="5905781">
                <a:moveTo>
                  <a:pt x="3727582" y="0"/>
                </a:moveTo>
                <a:lnTo>
                  <a:pt x="7778213" y="0"/>
                </a:lnTo>
                <a:lnTo>
                  <a:pt x="7778213" y="5905761"/>
                </a:lnTo>
                <a:lnTo>
                  <a:pt x="7485321" y="5905761"/>
                </a:lnTo>
                <a:lnTo>
                  <a:pt x="7485321" y="5905762"/>
                </a:lnTo>
                <a:lnTo>
                  <a:pt x="4228895" y="5905762"/>
                </a:lnTo>
                <a:lnTo>
                  <a:pt x="4228895" y="5905780"/>
                </a:lnTo>
                <a:lnTo>
                  <a:pt x="3936003" y="5905780"/>
                </a:lnTo>
                <a:lnTo>
                  <a:pt x="3936003" y="5905781"/>
                </a:lnTo>
                <a:lnTo>
                  <a:pt x="0" y="5905781"/>
                </a:lnTo>
                <a:lnTo>
                  <a:pt x="2796838" y="20"/>
                </a:lnTo>
                <a:lnTo>
                  <a:pt x="3089730" y="20"/>
                </a:lnTo>
                <a:lnTo>
                  <a:pt x="3089730" y="19"/>
                </a:lnTo>
                <a:lnTo>
                  <a:pt x="3434690" y="19"/>
                </a:lnTo>
                <a:lnTo>
                  <a:pt x="3434690" y="1"/>
                </a:lnTo>
                <a:lnTo>
                  <a:pt x="3727582" y="1"/>
                </a:lnTo>
                <a:close/>
              </a:path>
            </a:pathLst>
          </a:custGeom>
          <a:solidFill>
            <a:srgbClr val="B4B4B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DF0924E5-8F0D-47CB-B59E-155AFCF8C3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8858"/>
            <a:ext cx="6769978" cy="5907437"/>
          </a:xfrm>
          <a:custGeom>
            <a:avLst/>
            <a:gdLst>
              <a:gd name="connsiteX0" fmla="*/ 0 w 6769978"/>
              <a:gd name="connsiteY0" fmla="*/ 0 h 5905761"/>
              <a:gd name="connsiteX1" fmla="*/ 6769978 w 6769978"/>
              <a:gd name="connsiteY1" fmla="*/ 0 h 5905761"/>
              <a:gd name="connsiteX2" fmla="*/ 3973138 w 6769978"/>
              <a:gd name="connsiteY2" fmla="*/ 5905761 h 5905761"/>
              <a:gd name="connsiteX3" fmla="*/ 0 w 6769978"/>
              <a:gd name="connsiteY3" fmla="*/ 5905761 h 5905761"/>
            </a:gdLst>
            <a:ahLst/>
            <a:cxnLst>
              <a:cxn ang="0">
                <a:pos x="connsiteX0" y="connsiteY0"/>
              </a:cxn>
              <a:cxn ang="0">
                <a:pos x="connsiteX1" y="connsiteY1"/>
              </a:cxn>
              <a:cxn ang="0">
                <a:pos x="connsiteX2" y="connsiteY2"/>
              </a:cxn>
              <a:cxn ang="0">
                <a:pos x="connsiteX3" y="connsiteY3"/>
              </a:cxn>
            </a:cxnLst>
            <a:rect l="l" t="t" r="r" b="b"/>
            <a:pathLst>
              <a:path w="6769978" h="5905761">
                <a:moveTo>
                  <a:pt x="0" y="0"/>
                </a:moveTo>
                <a:lnTo>
                  <a:pt x="6769978" y="0"/>
                </a:lnTo>
                <a:lnTo>
                  <a:pt x="3973138" y="5905761"/>
                </a:lnTo>
                <a:lnTo>
                  <a:pt x="0" y="5905761"/>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64907059-CCEB-4E23-9110-99BE4F178319}"/>
              </a:ext>
            </a:extLst>
          </p:cNvPr>
          <p:cNvSpPr>
            <a:spLocks noGrp="1"/>
          </p:cNvSpPr>
          <p:nvPr>
            <p:ph type="title"/>
          </p:nvPr>
        </p:nvSpPr>
        <p:spPr>
          <a:xfrm>
            <a:off x="838200" y="914400"/>
            <a:ext cx="4277264" cy="1097280"/>
          </a:xfrm>
        </p:spPr>
        <p:txBody>
          <a:bodyPr>
            <a:normAutofit/>
          </a:bodyPr>
          <a:lstStyle/>
          <a:p>
            <a:r>
              <a:rPr lang="en-US">
                <a:solidFill>
                  <a:srgbClr val="FFFFFF"/>
                </a:solidFill>
              </a:rPr>
              <a:t>Elbow Plot </a:t>
            </a:r>
          </a:p>
        </p:txBody>
      </p:sp>
      <p:sp>
        <p:nvSpPr>
          <p:cNvPr id="3" name="Content Placeholder 2">
            <a:extLst>
              <a:ext uri="{FF2B5EF4-FFF2-40B4-BE49-F238E27FC236}">
                <a16:creationId xmlns:a16="http://schemas.microsoft.com/office/drawing/2014/main" id="{19F2196A-4585-4CE3-97FE-FD8A5A0FC88D}"/>
              </a:ext>
            </a:extLst>
          </p:cNvPr>
          <p:cNvSpPr>
            <a:spLocks noGrp="1"/>
          </p:cNvSpPr>
          <p:nvPr>
            <p:ph idx="1"/>
          </p:nvPr>
        </p:nvSpPr>
        <p:spPr>
          <a:xfrm>
            <a:off x="838199" y="2331720"/>
            <a:ext cx="3518141" cy="3344461"/>
          </a:xfrm>
        </p:spPr>
        <p:txBody>
          <a:bodyPr anchor="t">
            <a:normAutofit/>
          </a:bodyPr>
          <a:lstStyle/>
          <a:p>
            <a:r>
              <a:rPr lang="en-US" sz="2000" b="1" dirty="0"/>
              <a:t>Ran K-Means Cluster</a:t>
            </a:r>
          </a:p>
          <a:p>
            <a:endParaRPr lang="en-US" sz="2000" dirty="0"/>
          </a:p>
          <a:p>
            <a:r>
              <a:rPr lang="en-US" sz="2000" b="1" dirty="0"/>
              <a:t>Ratio “Between-Classes” to “Within-Classes” levels off at Segment 5.</a:t>
            </a:r>
          </a:p>
          <a:p>
            <a:endParaRPr lang="en-US" sz="2000" b="1" dirty="0"/>
          </a:p>
          <a:p>
            <a:r>
              <a:rPr lang="en-US" sz="2000" b="1" dirty="0"/>
              <a:t>Chose to go with 4 clusters</a:t>
            </a:r>
          </a:p>
          <a:p>
            <a:endParaRPr lang="en-US" sz="2000" dirty="0"/>
          </a:p>
        </p:txBody>
      </p:sp>
      <p:pic>
        <p:nvPicPr>
          <p:cNvPr id="5" name="Picture 4">
            <a:extLst>
              <a:ext uri="{FF2B5EF4-FFF2-40B4-BE49-F238E27FC236}">
                <a16:creationId xmlns:a16="http://schemas.microsoft.com/office/drawing/2014/main" id="{7A8A29C3-DE93-4682-8686-D359D4EE57AD}"/>
              </a:ext>
            </a:extLst>
          </p:cNvPr>
          <p:cNvPicPr>
            <a:picLocks noChangeAspect="1"/>
          </p:cNvPicPr>
          <p:nvPr/>
        </p:nvPicPr>
        <p:blipFill>
          <a:blip r:embed="rId2"/>
          <a:stretch>
            <a:fillRect/>
          </a:stretch>
        </p:blipFill>
        <p:spPr>
          <a:xfrm>
            <a:off x="6372225" y="2331720"/>
            <a:ext cx="5705476" cy="3014662"/>
          </a:xfrm>
          <a:prstGeom prst="rect">
            <a:avLst/>
          </a:prstGeom>
        </p:spPr>
      </p:pic>
    </p:spTree>
    <p:extLst>
      <p:ext uri="{BB962C8B-B14F-4D97-AF65-F5344CB8AC3E}">
        <p14:creationId xmlns:p14="http://schemas.microsoft.com/office/powerpoint/2010/main" val="2416357817"/>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208F960-B2FE-4D0C-8645-BFFAB3B3306A}"/>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en-US" sz="2800"/>
              <a:t>Segment 1</a:t>
            </a:r>
          </a:p>
        </p:txBody>
      </p:sp>
      <p:sp>
        <p:nvSpPr>
          <p:cNvPr id="3" name="Content Placeholder 2">
            <a:extLst>
              <a:ext uri="{FF2B5EF4-FFF2-40B4-BE49-F238E27FC236}">
                <a16:creationId xmlns:a16="http://schemas.microsoft.com/office/drawing/2014/main" id="{43299B87-DC7D-4B78-B387-FC3C5CE47BEC}"/>
              </a:ext>
            </a:extLst>
          </p:cNvPr>
          <p:cNvSpPr>
            <a:spLocks noGrp="1"/>
          </p:cNvSpPr>
          <p:nvPr>
            <p:ph idx="1"/>
          </p:nvPr>
        </p:nvSpPr>
        <p:spPr>
          <a:xfrm>
            <a:off x="643468" y="2638044"/>
            <a:ext cx="3363974" cy="1989506"/>
          </a:xfrm>
        </p:spPr>
        <p:txBody>
          <a:bodyPr>
            <a:normAutofit/>
          </a:bodyPr>
          <a:lstStyle/>
          <a:p>
            <a:pPr marL="0" indent="0">
              <a:buNone/>
            </a:pPr>
            <a:r>
              <a:rPr lang="en-US" sz="2000"/>
              <a:t>Is the 2nd youngest by .05 years and leans the most female.  It also contains the lowest average salary by a significant margin yet has the highest spending score</a:t>
            </a:r>
          </a:p>
        </p:txBody>
      </p:sp>
      <p:pic>
        <p:nvPicPr>
          <p:cNvPr id="5" name="Picture 4">
            <a:extLst>
              <a:ext uri="{FF2B5EF4-FFF2-40B4-BE49-F238E27FC236}">
                <a16:creationId xmlns:a16="http://schemas.microsoft.com/office/drawing/2014/main" id="{24D9C46C-0246-433E-9DBC-2B73D2502B91}"/>
              </a:ext>
            </a:extLst>
          </p:cNvPr>
          <p:cNvPicPr>
            <a:picLocks noChangeAspect="1"/>
          </p:cNvPicPr>
          <p:nvPr/>
        </p:nvPicPr>
        <p:blipFill>
          <a:blip r:embed="rId2"/>
          <a:stretch>
            <a:fillRect/>
          </a:stretch>
        </p:blipFill>
        <p:spPr>
          <a:xfrm>
            <a:off x="4801159" y="2521527"/>
            <a:ext cx="7286932" cy="2119746"/>
          </a:xfrm>
          <a:prstGeom prst="rect">
            <a:avLst/>
          </a:prstGeom>
        </p:spPr>
      </p:pic>
    </p:spTree>
    <p:extLst>
      <p:ext uri="{BB962C8B-B14F-4D97-AF65-F5344CB8AC3E}">
        <p14:creationId xmlns:p14="http://schemas.microsoft.com/office/powerpoint/2010/main" val="1164867786"/>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208F960-B2FE-4D0C-8645-BFFAB3B3306A}"/>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en-US" sz="2800" dirty="0"/>
              <a:t>Segment 2</a:t>
            </a:r>
          </a:p>
        </p:txBody>
      </p:sp>
      <p:sp>
        <p:nvSpPr>
          <p:cNvPr id="3" name="Content Placeholder 2">
            <a:extLst>
              <a:ext uri="{FF2B5EF4-FFF2-40B4-BE49-F238E27FC236}">
                <a16:creationId xmlns:a16="http://schemas.microsoft.com/office/drawing/2014/main" id="{43299B87-DC7D-4B78-B387-FC3C5CE47BEC}"/>
              </a:ext>
            </a:extLst>
          </p:cNvPr>
          <p:cNvSpPr>
            <a:spLocks noGrp="1"/>
          </p:cNvSpPr>
          <p:nvPr>
            <p:ph idx="1"/>
          </p:nvPr>
        </p:nvSpPr>
        <p:spPr>
          <a:xfrm>
            <a:off x="643468" y="2638043"/>
            <a:ext cx="3363974" cy="3415623"/>
          </a:xfrm>
        </p:spPr>
        <p:txBody>
          <a:bodyPr>
            <a:normAutofit/>
          </a:bodyPr>
          <a:lstStyle/>
          <a:p>
            <a:pPr marL="0" indent="0">
              <a:buNone/>
            </a:pPr>
            <a:r>
              <a:rPr lang="en-US" sz="2000" dirty="0"/>
              <a:t>Is by far the oldest group and has lowest spending score.  Also leans second most male</a:t>
            </a:r>
          </a:p>
        </p:txBody>
      </p:sp>
      <p:pic>
        <p:nvPicPr>
          <p:cNvPr id="4" name="Picture 3">
            <a:extLst>
              <a:ext uri="{FF2B5EF4-FFF2-40B4-BE49-F238E27FC236}">
                <a16:creationId xmlns:a16="http://schemas.microsoft.com/office/drawing/2014/main" id="{CD041838-C764-4D86-89BC-0CEAF849C665}"/>
              </a:ext>
            </a:extLst>
          </p:cNvPr>
          <p:cNvPicPr>
            <a:picLocks noChangeAspect="1"/>
          </p:cNvPicPr>
          <p:nvPr/>
        </p:nvPicPr>
        <p:blipFill>
          <a:blip r:embed="rId2"/>
          <a:stretch>
            <a:fillRect/>
          </a:stretch>
        </p:blipFill>
        <p:spPr>
          <a:xfrm>
            <a:off x="4807526" y="2466975"/>
            <a:ext cx="7266709" cy="1924050"/>
          </a:xfrm>
          <a:prstGeom prst="rect">
            <a:avLst/>
          </a:prstGeom>
        </p:spPr>
      </p:pic>
    </p:spTree>
    <p:extLst>
      <p:ext uri="{BB962C8B-B14F-4D97-AF65-F5344CB8AC3E}">
        <p14:creationId xmlns:p14="http://schemas.microsoft.com/office/powerpoint/2010/main" val="154459196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208F960-B2FE-4D0C-8645-BFFAB3B3306A}"/>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en-US" sz="2800" dirty="0"/>
              <a:t>Segment 3</a:t>
            </a:r>
          </a:p>
        </p:txBody>
      </p:sp>
      <p:sp>
        <p:nvSpPr>
          <p:cNvPr id="3" name="Content Placeholder 2">
            <a:extLst>
              <a:ext uri="{FF2B5EF4-FFF2-40B4-BE49-F238E27FC236}">
                <a16:creationId xmlns:a16="http://schemas.microsoft.com/office/drawing/2014/main" id="{43299B87-DC7D-4B78-B387-FC3C5CE47BEC}"/>
              </a:ext>
            </a:extLst>
          </p:cNvPr>
          <p:cNvSpPr>
            <a:spLocks noGrp="1"/>
          </p:cNvSpPr>
          <p:nvPr>
            <p:ph idx="1"/>
          </p:nvPr>
        </p:nvSpPr>
        <p:spPr>
          <a:xfrm>
            <a:off x="643468" y="2638043"/>
            <a:ext cx="3363974" cy="3415623"/>
          </a:xfrm>
        </p:spPr>
        <p:txBody>
          <a:bodyPr>
            <a:normAutofit/>
          </a:bodyPr>
          <a:lstStyle/>
          <a:p>
            <a:pPr marL="0" indent="0">
              <a:buNone/>
            </a:pPr>
            <a:r>
              <a:rPr lang="en-US" sz="2000" dirty="0"/>
              <a:t>Segment 3 is youngest with second highest score and second highest income</a:t>
            </a:r>
          </a:p>
        </p:txBody>
      </p:sp>
      <p:pic>
        <p:nvPicPr>
          <p:cNvPr id="5" name="Picture 4">
            <a:extLst>
              <a:ext uri="{FF2B5EF4-FFF2-40B4-BE49-F238E27FC236}">
                <a16:creationId xmlns:a16="http://schemas.microsoft.com/office/drawing/2014/main" id="{47B25B04-77C2-44C3-8B06-1A86DDCA24D0}"/>
              </a:ext>
            </a:extLst>
          </p:cNvPr>
          <p:cNvPicPr>
            <a:picLocks noChangeAspect="1"/>
          </p:cNvPicPr>
          <p:nvPr/>
        </p:nvPicPr>
        <p:blipFill>
          <a:blip r:embed="rId2"/>
          <a:stretch>
            <a:fillRect/>
          </a:stretch>
        </p:blipFill>
        <p:spPr>
          <a:xfrm>
            <a:off x="4681015" y="2382983"/>
            <a:ext cx="7351657" cy="2119744"/>
          </a:xfrm>
          <a:prstGeom prst="rect">
            <a:avLst/>
          </a:prstGeom>
        </p:spPr>
      </p:pic>
    </p:spTree>
    <p:extLst>
      <p:ext uri="{BB962C8B-B14F-4D97-AF65-F5344CB8AC3E}">
        <p14:creationId xmlns:p14="http://schemas.microsoft.com/office/powerpoint/2010/main" val="393826600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208F960-B2FE-4D0C-8645-BFFAB3B3306A}"/>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en-US" sz="2800" dirty="0"/>
              <a:t>Segment 4</a:t>
            </a:r>
          </a:p>
        </p:txBody>
      </p:sp>
      <p:sp>
        <p:nvSpPr>
          <p:cNvPr id="3" name="Content Placeholder 2">
            <a:extLst>
              <a:ext uri="{FF2B5EF4-FFF2-40B4-BE49-F238E27FC236}">
                <a16:creationId xmlns:a16="http://schemas.microsoft.com/office/drawing/2014/main" id="{43299B87-DC7D-4B78-B387-FC3C5CE47BEC}"/>
              </a:ext>
            </a:extLst>
          </p:cNvPr>
          <p:cNvSpPr>
            <a:spLocks noGrp="1"/>
          </p:cNvSpPr>
          <p:nvPr>
            <p:ph idx="1"/>
          </p:nvPr>
        </p:nvSpPr>
        <p:spPr>
          <a:xfrm>
            <a:off x="643468" y="2638043"/>
            <a:ext cx="3363974" cy="3415623"/>
          </a:xfrm>
        </p:spPr>
        <p:txBody>
          <a:bodyPr>
            <a:normAutofit/>
          </a:bodyPr>
          <a:lstStyle/>
          <a:p>
            <a:pPr marL="0" indent="0">
              <a:buNone/>
            </a:pPr>
            <a:r>
              <a:rPr lang="en-US" sz="2000" dirty="0"/>
              <a:t>Leans the most male, has significantly highest salary and 2nd lowest score</a:t>
            </a:r>
          </a:p>
        </p:txBody>
      </p:sp>
      <p:pic>
        <p:nvPicPr>
          <p:cNvPr id="4" name="Picture 3">
            <a:extLst>
              <a:ext uri="{FF2B5EF4-FFF2-40B4-BE49-F238E27FC236}">
                <a16:creationId xmlns:a16="http://schemas.microsoft.com/office/drawing/2014/main" id="{837C0281-E93F-40AE-9DA8-E1832CB83546}"/>
              </a:ext>
            </a:extLst>
          </p:cNvPr>
          <p:cNvPicPr>
            <a:picLocks noChangeAspect="1"/>
          </p:cNvPicPr>
          <p:nvPr/>
        </p:nvPicPr>
        <p:blipFill>
          <a:blip r:embed="rId2"/>
          <a:stretch>
            <a:fillRect/>
          </a:stretch>
        </p:blipFill>
        <p:spPr>
          <a:xfrm>
            <a:off x="4650910" y="2386012"/>
            <a:ext cx="7541090" cy="2085975"/>
          </a:xfrm>
          <a:prstGeom prst="rect">
            <a:avLst/>
          </a:prstGeom>
        </p:spPr>
      </p:pic>
    </p:spTree>
    <p:extLst>
      <p:ext uri="{BB962C8B-B14F-4D97-AF65-F5344CB8AC3E}">
        <p14:creationId xmlns:p14="http://schemas.microsoft.com/office/powerpoint/2010/main" val="161665242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555</Words>
  <Application>Microsoft Office PowerPoint</Application>
  <PresentationFormat>Widescreen</PresentationFormat>
  <Paragraphs>69</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Mall  Team E: Abraham Freeman, Jonathan Ortiz </vt:lpstr>
      <vt:lpstr>The Data and Modifications</vt:lpstr>
      <vt:lpstr>Data Highlights</vt:lpstr>
      <vt:lpstr>Data Questions: </vt:lpstr>
      <vt:lpstr>Elbow Plot </vt:lpstr>
      <vt:lpstr>Segment 1</vt:lpstr>
      <vt:lpstr>Segment 2</vt:lpstr>
      <vt:lpstr>Segment 3</vt:lpstr>
      <vt:lpstr>Segment 4</vt:lpstr>
      <vt:lpstr>K-Means Effectiveness</vt:lpstr>
      <vt:lpstr>Linear Regression</vt:lpstr>
      <vt:lpstr>Data Question 1:  What gender Is more likely to have a higher spending score? </vt:lpstr>
      <vt:lpstr>Data Question Answers</vt:lpstr>
      <vt:lpstr>Data Question Answers</vt:lpstr>
      <vt:lpstr>Data Question Answers</vt:lpstr>
      <vt:lpstr> Where to Focus?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Mall  Team E: Abraham Freeman, Jonathan Ortiz </dc:title>
  <dc:creator>Jonathan David Ortiz</dc:creator>
  <cp:lastModifiedBy>Jonathan David Ortiz</cp:lastModifiedBy>
  <cp:revision>4</cp:revision>
  <dcterms:created xsi:type="dcterms:W3CDTF">2020-03-12T16:55:09Z</dcterms:created>
  <dcterms:modified xsi:type="dcterms:W3CDTF">2020-03-12T22:00:31Z</dcterms:modified>
</cp:coreProperties>
</file>